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theme/themeOverride7.xml" ContentType="application/vnd.openxmlformats-officedocument.themeOverride+xml"/>
  <Override PartName="/ppt/charts/chart14.xml" ContentType="application/vnd.openxmlformats-officedocument.drawingml.chart+xml"/>
  <Override PartName="/ppt/theme/themeOverride8.xml" ContentType="application/vnd.openxmlformats-officedocument.themeOverride+xml"/>
  <Override PartName="/ppt/charts/chart15.xml" ContentType="application/vnd.openxmlformats-officedocument.drawingml.chart+xml"/>
  <Override PartName="/ppt/theme/themeOverride9.xml" ContentType="application/vnd.openxmlformats-officedocument.themeOverride+xml"/>
  <Override PartName="/ppt/charts/chart16.xml" ContentType="application/vnd.openxmlformats-officedocument.drawingml.chart+xml"/>
  <Override PartName="/ppt/theme/themeOverride10.xml" ContentType="application/vnd.openxmlformats-officedocument.themeOverride+xml"/>
  <Override PartName="/ppt/charts/chart17.xml" ContentType="application/vnd.openxmlformats-officedocument.drawingml.chart+xml"/>
  <Override PartName="/ppt/theme/themeOverride11.xml" ContentType="application/vnd.openxmlformats-officedocument.themeOverride+xml"/>
  <Override PartName="/ppt/charts/chart18.xml" ContentType="application/vnd.openxmlformats-officedocument.drawingml.chart+xml"/>
  <Override PartName="/ppt/theme/themeOverride12.xml" ContentType="application/vnd.openxmlformats-officedocument.themeOverride+xml"/>
  <Override PartName="/ppt/charts/chart19.xml" ContentType="application/vnd.openxmlformats-officedocument.drawingml.chart+xml"/>
  <Override PartName="/ppt/theme/themeOverride13.xml" ContentType="application/vnd.openxmlformats-officedocument.themeOverride+xml"/>
  <Override PartName="/ppt/charts/chart20.xml" ContentType="application/vnd.openxmlformats-officedocument.drawingml.chart+xml"/>
  <Override PartName="/ppt/theme/themeOverride14.xml" ContentType="application/vnd.openxmlformats-officedocument.themeOverride+xml"/>
  <Override PartName="/ppt/charts/chart21.xml" ContentType="application/vnd.openxmlformats-officedocument.drawingml.chart+xml"/>
  <Override PartName="/ppt/theme/themeOverride15.xml" ContentType="application/vnd.openxmlformats-officedocument.themeOverride+xml"/>
  <Override PartName="/ppt/charts/chart22.xml" ContentType="application/vnd.openxmlformats-officedocument.drawingml.chart+xml"/>
  <Override PartName="/ppt/theme/themeOverride16.xml" ContentType="application/vnd.openxmlformats-officedocument.themeOverride+xml"/>
  <Override PartName="/ppt/charts/chart23.xml" ContentType="application/vnd.openxmlformats-officedocument.drawingml.chart+xml"/>
  <Override PartName="/ppt/theme/themeOverride17.xml" ContentType="application/vnd.openxmlformats-officedocument.themeOverride+xml"/>
  <Override PartName="/ppt/charts/chart24.xml" ContentType="application/vnd.openxmlformats-officedocument.drawingml.chart+xml"/>
  <Override PartName="/ppt/charts/style7.xml" ContentType="application/vnd.ms-office.chartstyle+xml"/>
  <Override PartName="/ppt/charts/colors7.xml" ContentType="application/vnd.ms-office.chartcolorstyle+xml"/>
  <Override PartName="/ppt/charts/chart25.xml" ContentType="application/vnd.openxmlformats-officedocument.drawingml.chart+xml"/>
  <Override PartName="/ppt/charts/style8.xml" ContentType="application/vnd.ms-office.chartstyle+xml"/>
  <Override PartName="/ppt/charts/colors8.xml" ContentType="application/vnd.ms-office.chartcolorstyle+xml"/>
  <Override PartName="/ppt/charts/chart26.xml" ContentType="application/vnd.openxmlformats-officedocument.drawingml.chart+xml"/>
  <Override PartName="/ppt/theme/themeOverride18.xml" ContentType="application/vnd.openxmlformats-officedocument.themeOverride+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7"/>
  </p:notesMasterIdLst>
  <p:sldIdLst>
    <p:sldId id="1218" r:id="rId3"/>
    <p:sldId id="260" r:id="rId4"/>
    <p:sldId id="1214" r:id="rId5"/>
    <p:sldId id="7717" r:id="rId6"/>
    <p:sldId id="7726" r:id="rId7"/>
    <p:sldId id="677" r:id="rId8"/>
    <p:sldId id="1516" r:id="rId9"/>
    <p:sldId id="1531" r:id="rId10"/>
    <p:sldId id="261" r:id="rId11"/>
    <p:sldId id="7670" r:id="rId12"/>
    <p:sldId id="7718" r:id="rId13"/>
    <p:sldId id="7719" r:id="rId14"/>
    <p:sldId id="7720" r:id="rId15"/>
    <p:sldId id="7721" r:id="rId16"/>
    <p:sldId id="7722" r:id="rId17"/>
    <p:sldId id="7723" r:id="rId18"/>
    <p:sldId id="7724" r:id="rId19"/>
    <p:sldId id="7676" r:id="rId20"/>
    <p:sldId id="7677" r:id="rId21"/>
    <p:sldId id="7678" r:id="rId22"/>
    <p:sldId id="7681" r:id="rId23"/>
    <p:sldId id="7682" r:id="rId24"/>
    <p:sldId id="7683" r:id="rId25"/>
    <p:sldId id="7684" r:id="rId26"/>
    <p:sldId id="7685" r:id="rId27"/>
    <p:sldId id="7686" r:id="rId28"/>
    <p:sldId id="7687" r:id="rId29"/>
    <p:sldId id="7688" r:id="rId30"/>
    <p:sldId id="7689" r:id="rId31"/>
    <p:sldId id="7690" r:id="rId32"/>
    <p:sldId id="7691" r:id="rId33"/>
    <p:sldId id="7692" r:id="rId34"/>
    <p:sldId id="7693" r:id="rId35"/>
    <p:sldId id="7694" r:id="rId36"/>
    <p:sldId id="7695" r:id="rId37"/>
    <p:sldId id="7725" r:id="rId38"/>
    <p:sldId id="7696" r:id="rId39"/>
    <p:sldId id="7699" r:id="rId40"/>
    <p:sldId id="7700" r:id="rId41"/>
    <p:sldId id="7702" r:id="rId42"/>
    <p:sldId id="7698" r:id="rId43"/>
    <p:sldId id="7715" r:id="rId44"/>
    <p:sldId id="7716" r:id="rId45"/>
    <p:sldId id="582" r:id="rId46"/>
  </p:sldIdLst>
  <p:sldSz cx="12192000" cy="6858000"/>
  <p:notesSz cx="7010400" cy="111252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33" userDrawn="1">
          <p15:clr>
            <a:srgbClr val="A4A3A4"/>
          </p15:clr>
        </p15:guide>
        <p15:guide id="3" orient="horz" pos="2160" userDrawn="1">
          <p15:clr>
            <a:srgbClr val="A4A3A4"/>
          </p15:clr>
        </p15:guide>
        <p15:guide id="6" pos="6947" userDrawn="1">
          <p15:clr>
            <a:srgbClr val="A4A3A4"/>
          </p15:clr>
        </p15:guide>
        <p15:guide id="7" orient="horz" pos="3748" userDrawn="1">
          <p15:clr>
            <a:srgbClr val="A4A3A4"/>
          </p15:clr>
        </p15:guide>
        <p15:guide id="8" orient="horz" pos="1185" userDrawn="1">
          <p15:clr>
            <a:srgbClr val="A4A3A4"/>
          </p15:clr>
        </p15:guide>
        <p15:guide id="9" orient="horz" pos="4110" userDrawn="1">
          <p15:clr>
            <a:srgbClr val="A4A3A4"/>
          </p15:clr>
        </p15:guide>
        <p15:guide id="10" pos="3840" userDrawn="1">
          <p15:clr>
            <a:srgbClr val="A4A3A4"/>
          </p15:clr>
        </p15:guide>
        <p15:guide id="11" orient="horz" pos="27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F0"/>
    <a:srgbClr val="CCD1E0"/>
    <a:srgbClr val="1559A2"/>
    <a:srgbClr val="E6EAF0"/>
    <a:srgbClr val="003EA7"/>
    <a:srgbClr val="A03192"/>
    <a:srgbClr val="99BD13"/>
    <a:srgbClr val="F5F6F8"/>
    <a:srgbClr val="65D0C0"/>
    <a:srgbClr val="F55F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4B276-4FFE-47A0-B6D9-670AEDE7DE9C}" v="22" dt="2018-11-21T18:41:54.30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7" autoAdjust="0"/>
    <p:restoredTop sz="94343" autoAdjust="0"/>
  </p:normalViewPr>
  <p:slideViewPr>
    <p:cSldViewPr snapToGrid="0" showGuides="1">
      <p:cViewPr varScale="1">
        <p:scale>
          <a:sx n="68" d="100"/>
          <a:sy n="68" d="100"/>
        </p:scale>
        <p:origin x="690" y="60"/>
      </p:cViewPr>
      <p:guideLst>
        <p:guide pos="733"/>
        <p:guide orient="horz" pos="2160"/>
        <p:guide pos="6947"/>
        <p:guide orient="horz" pos="3748"/>
        <p:guide orient="horz" pos="1185"/>
        <p:guide orient="horz" pos="4110"/>
        <p:guide pos="3840"/>
        <p:guide orient="horz" pos="2704"/>
      </p:guideLst>
    </p:cSldViewPr>
  </p:slideViewPr>
  <p:notesTextViewPr>
    <p:cViewPr>
      <p:scale>
        <a:sx n="1" d="1"/>
        <a:sy n="1" d="1"/>
      </p:scale>
      <p:origin x="0" y="0"/>
    </p:cViewPr>
  </p:notesTextViewPr>
  <p:sorterViewPr>
    <p:cViewPr varScale="1">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1.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2.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4.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5.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6.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7.xml"/><Relationship Id="rId1" Type="http://schemas.microsoft.com/office/2011/relationships/chartStyle" Target="style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8.xml"/><Relationship Id="rId1" Type="http://schemas.microsoft.com/office/2011/relationships/chartStyle" Target="style8.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34528004577762E-2"/>
          <c:y val="0.10660386453661001"/>
          <c:w val="0.95849467396343124"/>
          <c:h val="0.60949763151074454"/>
        </c:manualLayout>
      </c:layout>
      <c:barChart>
        <c:barDir val="col"/>
        <c:grouping val="clustered"/>
        <c:varyColors val="0"/>
        <c:ser>
          <c:idx val="1"/>
          <c:order val="0"/>
          <c:tx>
            <c:strRef>
              <c:f>Sheet1!$A$2</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4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 </c:v>
                </c:pt>
                <c:pt idx="3">
                  <c:v>IST</c:v>
                </c:pt>
              </c:strCache>
            </c:strRef>
          </c:cat>
          <c:val>
            <c:numRef>
              <c:f>Sheet1!$B$2:$E$2</c:f>
              <c:numCache>
                <c:formatCode>0%</c:formatCode>
                <c:ptCount val="4"/>
                <c:pt idx="0">
                  <c:v>0.749</c:v>
                </c:pt>
                <c:pt idx="1">
                  <c:v>0.79</c:v>
                </c:pt>
                <c:pt idx="2">
                  <c:v>0.71799999999999997</c:v>
                </c:pt>
                <c:pt idx="3">
                  <c:v>0.68200000000000005</c:v>
                </c:pt>
              </c:numCache>
            </c:numRef>
          </c:val>
          <c:extLst>
            <c:ext xmlns:c16="http://schemas.microsoft.com/office/drawing/2014/chart" uri="{C3380CC4-5D6E-409C-BE32-E72D297353CC}">
              <c16:uniqueId val="{00000004-1140-46A9-89EF-5385BE2A7859}"/>
            </c:ext>
          </c:extLst>
        </c:ser>
        <c:ser>
          <c:idx val="0"/>
          <c:order val="1"/>
          <c:tx>
            <c:strRef>
              <c:f>Sheet1!$A$3</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40-46A9-89EF-5385BE2A7859}"/>
                </c:ext>
              </c:extLst>
            </c:dLbl>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40-46A9-89EF-5385BE2A7859}"/>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40-46A9-89EF-5385BE2A7859}"/>
                </c:ext>
              </c:extLst>
            </c:dLbl>
            <c:spPr>
              <a:noFill/>
              <a:ln>
                <a:noFill/>
              </a:ln>
              <a:effectLst/>
            </c:spPr>
            <c:txPr>
              <a:bodyPr/>
              <a:lstStyle/>
              <a:p>
                <a:pPr>
                  <a:defRPr sz="1400" b="1">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 </c:v>
                </c:pt>
                <c:pt idx="3">
                  <c:v>IST</c:v>
                </c:pt>
              </c:strCache>
            </c:strRef>
          </c:cat>
          <c:val>
            <c:numRef>
              <c:f>Sheet1!$B$3:$E$3</c:f>
              <c:numCache>
                <c:formatCode>0%</c:formatCode>
                <c:ptCount val="4"/>
                <c:pt idx="0">
                  <c:v>-0.11700000000000001</c:v>
                </c:pt>
                <c:pt idx="1">
                  <c:v>-9.4E-2</c:v>
                </c:pt>
                <c:pt idx="2">
                  <c:v>-0.13200000000000001</c:v>
                </c:pt>
                <c:pt idx="3">
                  <c:v>-0.16500000000000001</c:v>
                </c:pt>
              </c:numCache>
            </c:numRef>
          </c:val>
          <c:extLst>
            <c:ext xmlns:c16="http://schemas.microsoft.com/office/drawing/2014/chart" uri="{C3380CC4-5D6E-409C-BE32-E72D297353CC}">
              <c16:uniqueId val="{00000003-1140-46A9-89EF-5385BE2A7859}"/>
            </c:ext>
          </c:extLst>
        </c:ser>
        <c:dLbls>
          <c:showLegendKey val="0"/>
          <c:showVal val="0"/>
          <c:showCatName val="0"/>
          <c:showSerName val="0"/>
          <c:showPercent val="0"/>
          <c:showBubbleSize val="0"/>
        </c:dLbls>
        <c:gapWidth val="100"/>
        <c:overlap val="100"/>
        <c:axId val="158289040"/>
        <c:axId val="154947184"/>
      </c:barChart>
      <c:lineChart>
        <c:grouping val="standard"/>
        <c:varyColors val="0"/>
        <c:ser>
          <c:idx val="2"/>
          <c:order val="2"/>
          <c:tx>
            <c:strRef>
              <c:f>Sheet1!$A$4</c:f>
              <c:strCache>
                <c:ptCount val="1"/>
                <c:pt idx="0">
                  <c:v>% Neto</c:v>
                </c:pt>
              </c:strCache>
            </c:strRef>
          </c:tx>
          <c:spPr>
            <a:ln w="22225">
              <a:solidFill>
                <a:srgbClr val="99BD13"/>
              </a:solidFill>
              <a:prstDash val="sysDash"/>
            </a:ln>
          </c:spPr>
          <c:marker>
            <c:symbol val="circle"/>
            <c:size val="9"/>
            <c:spPr>
              <a:solidFill>
                <a:srgbClr val="99BD13"/>
              </a:solidFill>
              <a:ln w="22225">
                <a:noFill/>
                <a:prstDash val="sysDash"/>
              </a:ln>
            </c:spPr>
          </c:marker>
          <c:dPt>
            <c:idx val="3"/>
            <c:bubble3D val="0"/>
            <c:extLst>
              <c:ext xmlns:c16="http://schemas.microsoft.com/office/drawing/2014/chart" uri="{C3380CC4-5D6E-409C-BE32-E72D297353CC}">
                <c16:uniqueId val="{00000006-1140-46A9-89EF-5385BE2A7859}"/>
              </c:ext>
            </c:extLst>
          </c:dPt>
          <c:dPt>
            <c:idx val="6"/>
            <c:bubble3D val="0"/>
            <c:extLst>
              <c:ext xmlns:c16="http://schemas.microsoft.com/office/drawing/2014/chart" uri="{C3380CC4-5D6E-409C-BE32-E72D297353CC}">
                <c16:uniqueId val="{00000008-1140-46A9-89EF-5385BE2A7859}"/>
              </c:ext>
            </c:extLst>
          </c:dPt>
          <c:dLbls>
            <c:spPr>
              <a:noFill/>
              <a:ln w="25841">
                <a:noFill/>
              </a:ln>
            </c:spPr>
            <c:txPr>
              <a:bodyPr wrap="square" lIns="38100" tIns="19050" rIns="38100" bIns="19050" anchor="ctr">
                <a:spAutoFit/>
              </a:bodyPr>
              <a:lstStyle/>
              <a:p>
                <a:pPr>
                  <a:defRPr sz="14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 </c:v>
                </c:pt>
                <c:pt idx="3">
                  <c:v>IST</c:v>
                </c:pt>
              </c:strCache>
            </c:strRef>
          </c:cat>
          <c:val>
            <c:numRef>
              <c:f>Sheet1!$B$4:$E$4</c:f>
              <c:numCache>
                <c:formatCode>0%</c:formatCode>
                <c:ptCount val="4"/>
                <c:pt idx="0">
                  <c:v>0.63200000000000001</c:v>
                </c:pt>
                <c:pt idx="1">
                  <c:v>0.69600000000000006</c:v>
                </c:pt>
                <c:pt idx="2">
                  <c:v>0.58599999999999997</c:v>
                </c:pt>
                <c:pt idx="3">
                  <c:v>0.51700000000000002</c:v>
                </c:pt>
              </c:numCache>
            </c:numRef>
          </c:val>
          <c:smooth val="0"/>
          <c:extLst>
            <c:ext xmlns:c16="http://schemas.microsoft.com/office/drawing/2014/chart" uri="{C3380CC4-5D6E-409C-BE32-E72D297353CC}">
              <c16:uniqueId val="{00000009-1140-46A9-89EF-5385BE2A7859}"/>
            </c:ext>
          </c:extLst>
        </c:ser>
        <c:dLbls>
          <c:showLegendKey val="0"/>
          <c:showVal val="0"/>
          <c:showCatName val="0"/>
          <c:showSerName val="0"/>
          <c:showPercent val="0"/>
          <c:showBubbleSize val="0"/>
        </c:dLbls>
        <c:marker val="1"/>
        <c:smooth val="0"/>
        <c:axId val="158289040"/>
        <c:axId val="154947184"/>
      </c:lineChart>
      <c:catAx>
        <c:axId val="158289040"/>
        <c:scaling>
          <c:orientation val="minMax"/>
        </c:scaling>
        <c:delete val="0"/>
        <c:axPos val="b"/>
        <c:numFmt formatCode="General" sourceLinked="1"/>
        <c:majorTickMark val="out"/>
        <c:minorTickMark val="none"/>
        <c:tickLblPos val="low"/>
        <c:spPr>
          <a:ln w="3231">
            <a:solidFill>
              <a:srgbClr val="898989"/>
            </a:solidFill>
            <a:prstDash val="solid"/>
          </a:ln>
        </c:spPr>
        <c:txPr>
          <a:bodyPr rot="0" vert="horz"/>
          <a:lstStyle/>
          <a:p>
            <a:pPr>
              <a:defRPr sz="16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154947184"/>
        <c:crosses val="autoZero"/>
        <c:auto val="1"/>
        <c:lblAlgn val="ctr"/>
        <c:lblOffset val="100"/>
        <c:tickLblSkip val="1"/>
        <c:tickMarkSkip val="1"/>
        <c:noMultiLvlLbl val="0"/>
      </c:catAx>
      <c:valAx>
        <c:axId val="154947184"/>
        <c:scaling>
          <c:orientation val="minMax"/>
          <c:max val="1"/>
          <c:min val="-0.30000000000000004"/>
        </c:scaling>
        <c:delete val="0"/>
        <c:axPos val="l"/>
        <c:numFmt formatCode="0%" sourceLinked="1"/>
        <c:majorTickMark val="out"/>
        <c:minorTickMark val="none"/>
        <c:tickLblPos val="none"/>
        <c:spPr>
          <a:ln>
            <a:noFill/>
          </a:ln>
        </c:spPr>
        <c:crossAx val="158289040"/>
        <c:crosses val="autoZero"/>
        <c:crossBetween val="between"/>
        <c:majorUnit val="0.2"/>
        <c:minorUnit val="0.2"/>
      </c:valAx>
      <c:spPr>
        <a:noFill/>
        <a:ln w="25374">
          <a:noFill/>
          <a:prstDash val="dash"/>
        </a:ln>
      </c:spPr>
    </c:plotArea>
    <c:legend>
      <c:legendPos val="l"/>
      <c:legendEntry>
        <c:idx val="0"/>
        <c:txPr>
          <a:bodyPr/>
          <a:lstStyle/>
          <a:p>
            <a:pPr>
              <a:defRPr sz="1300" b="1">
                <a:solidFill>
                  <a:srgbClr val="003EA7"/>
                </a:solidFill>
                <a:latin typeface="+mn-lt"/>
                <a:cs typeface="Calibri Light" panose="020F0302020204030204" pitchFamily="34" charset="0"/>
              </a:defRPr>
            </a:pPr>
            <a:endParaRPr lang="es-CL"/>
          </a:p>
        </c:txPr>
      </c:legendEntry>
      <c:legendEntry>
        <c:idx val="1"/>
        <c:txPr>
          <a:bodyPr/>
          <a:lstStyle/>
          <a:p>
            <a:pPr>
              <a:defRPr sz="1300" b="1">
                <a:solidFill>
                  <a:srgbClr val="A03192"/>
                </a:solidFill>
                <a:latin typeface="+mn-lt"/>
                <a:cs typeface="Calibri Light" panose="020F0302020204030204" pitchFamily="34" charset="0"/>
              </a:defRPr>
            </a:pPr>
            <a:endParaRPr lang="es-CL"/>
          </a:p>
        </c:txPr>
      </c:legendEntry>
      <c:legendEntry>
        <c:idx val="2"/>
        <c:txPr>
          <a:bodyPr/>
          <a:lstStyle/>
          <a:p>
            <a:pPr>
              <a:defRPr sz="1300" b="1">
                <a:solidFill>
                  <a:srgbClr val="99BD13"/>
                </a:solidFill>
                <a:latin typeface="+mn-lt"/>
                <a:cs typeface="Calibri Light" panose="020F0302020204030204" pitchFamily="34" charset="0"/>
              </a:defRPr>
            </a:pPr>
            <a:endParaRPr lang="es-CL"/>
          </a:p>
        </c:txPr>
      </c:legendEntry>
      <c:layout>
        <c:manualLayout>
          <c:xMode val="edge"/>
          <c:yMode val="edge"/>
          <c:x val="0.18855693051361549"/>
          <c:y val="5.050272453137112E-2"/>
          <c:w val="0.63200988351213694"/>
          <c:h val="8.5235563517633214E-2"/>
        </c:manualLayout>
      </c:layout>
      <c:overlay val="0"/>
      <c:spPr>
        <a:noFill/>
      </c:spPr>
      <c:txPr>
        <a:bodyPr/>
        <a:lstStyle/>
        <a:p>
          <a:pPr>
            <a:defRPr sz="1300" b="0">
              <a:latin typeface="+mn-lt"/>
              <a:cs typeface="Calibri Light" panose="020F0302020204030204"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34528004577762E-2"/>
          <c:y val="0.10660386453661001"/>
          <c:w val="0.95849467396343124"/>
          <c:h val="0.60949763151074454"/>
        </c:manualLayout>
      </c:layout>
      <c:barChart>
        <c:barDir val="col"/>
        <c:grouping val="clustered"/>
        <c:varyColors val="0"/>
        <c:ser>
          <c:idx val="1"/>
          <c:order val="0"/>
          <c:tx>
            <c:strRef>
              <c:f>Sheet1!$A$2</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4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Sheet1!$B$2:$E$2</c:f>
              <c:numCache>
                <c:formatCode>0%</c:formatCode>
                <c:ptCount val="4"/>
                <c:pt idx="0">
                  <c:v>0.8590000000000001</c:v>
                </c:pt>
                <c:pt idx="1">
                  <c:v>0.91</c:v>
                </c:pt>
                <c:pt idx="2">
                  <c:v>0.81</c:v>
                </c:pt>
                <c:pt idx="3">
                  <c:v>0.83</c:v>
                </c:pt>
              </c:numCache>
            </c:numRef>
          </c:val>
          <c:extLst>
            <c:ext xmlns:c16="http://schemas.microsoft.com/office/drawing/2014/chart" uri="{C3380CC4-5D6E-409C-BE32-E72D297353CC}">
              <c16:uniqueId val="{00000004-1140-46A9-89EF-5385BE2A7859}"/>
            </c:ext>
          </c:extLst>
        </c:ser>
        <c:ser>
          <c:idx val="0"/>
          <c:order val="1"/>
          <c:tx>
            <c:strRef>
              <c:f>Sheet1!$A$3</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40-46A9-89EF-5385BE2A7859}"/>
                </c:ext>
              </c:extLst>
            </c:dLbl>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40-46A9-89EF-5385BE2A7859}"/>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40-46A9-89EF-5385BE2A7859}"/>
                </c:ext>
              </c:extLst>
            </c:dLbl>
            <c:spPr>
              <a:noFill/>
              <a:ln>
                <a:noFill/>
              </a:ln>
              <a:effectLst/>
            </c:spPr>
            <c:txPr>
              <a:bodyPr/>
              <a:lstStyle/>
              <a:p>
                <a:pPr>
                  <a:defRPr sz="1400" b="1">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Sheet1!$B$3:$E$3</c:f>
              <c:numCache>
                <c:formatCode>0%</c:formatCode>
                <c:ptCount val="4"/>
                <c:pt idx="0">
                  <c:v>-5.5E-2</c:v>
                </c:pt>
                <c:pt idx="1">
                  <c:v>-0.03</c:v>
                </c:pt>
                <c:pt idx="2">
                  <c:v>-0.08</c:v>
                </c:pt>
                <c:pt idx="3">
                  <c:v>-0.09</c:v>
                </c:pt>
              </c:numCache>
            </c:numRef>
          </c:val>
          <c:extLst>
            <c:ext xmlns:c16="http://schemas.microsoft.com/office/drawing/2014/chart" uri="{C3380CC4-5D6E-409C-BE32-E72D297353CC}">
              <c16:uniqueId val="{00000003-1140-46A9-89EF-5385BE2A7859}"/>
            </c:ext>
          </c:extLst>
        </c:ser>
        <c:dLbls>
          <c:showLegendKey val="0"/>
          <c:showVal val="0"/>
          <c:showCatName val="0"/>
          <c:showSerName val="0"/>
          <c:showPercent val="0"/>
          <c:showBubbleSize val="0"/>
        </c:dLbls>
        <c:gapWidth val="100"/>
        <c:overlap val="100"/>
        <c:axId val="236623568"/>
        <c:axId val="236621328"/>
      </c:barChart>
      <c:lineChart>
        <c:grouping val="standard"/>
        <c:varyColors val="0"/>
        <c:ser>
          <c:idx val="2"/>
          <c:order val="2"/>
          <c:tx>
            <c:strRef>
              <c:f>Sheet1!$A$4</c:f>
              <c:strCache>
                <c:ptCount val="1"/>
                <c:pt idx="0">
                  <c:v>% Neto</c:v>
                </c:pt>
              </c:strCache>
            </c:strRef>
          </c:tx>
          <c:spPr>
            <a:ln w="22225">
              <a:solidFill>
                <a:srgbClr val="99BD13"/>
              </a:solidFill>
              <a:prstDash val="sysDash"/>
            </a:ln>
          </c:spPr>
          <c:marker>
            <c:symbol val="circle"/>
            <c:size val="9"/>
            <c:spPr>
              <a:solidFill>
                <a:srgbClr val="99BD13"/>
              </a:solidFill>
              <a:ln w="22225">
                <a:noFill/>
                <a:prstDash val="sysDash"/>
              </a:ln>
            </c:spPr>
          </c:marker>
          <c:dPt>
            <c:idx val="3"/>
            <c:bubble3D val="0"/>
            <c:extLst>
              <c:ext xmlns:c16="http://schemas.microsoft.com/office/drawing/2014/chart" uri="{C3380CC4-5D6E-409C-BE32-E72D297353CC}">
                <c16:uniqueId val="{00000006-1140-46A9-89EF-5385BE2A7859}"/>
              </c:ext>
            </c:extLst>
          </c:dPt>
          <c:dPt>
            <c:idx val="6"/>
            <c:bubble3D val="0"/>
            <c:extLst>
              <c:ext xmlns:c16="http://schemas.microsoft.com/office/drawing/2014/chart" uri="{C3380CC4-5D6E-409C-BE32-E72D297353CC}">
                <c16:uniqueId val="{00000008-1140-46A9-89EF-5385BE2A7859}"/>
              </c:ext>
            </c:extLst>
          </c:dPt>
          <c:dLbls>
            <c:spPr>
              <a:noFill/>
              <a:ln w="25841">
                <a:noFill/>
              </a:ln>
            </c:spPr>
            <c:txPr>
              <a:bodyPr wrap="square" lIns="38100" tIns="19050" rIns="38100" bIns="19050" anchor="ctr">
                <a:spAutoFit/>
              </a:bodyPr>
              <a:lstStyle/>
              <a:p>
                <a:pPr>
                  <a:defRPr sz="14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Sheet1!$B$4:$E$4</c:f>
              <c:numCache>
                <c:formatCode>0%</c:formatCode>
                <c:ptCount val="4"/>
                <c:pt idx="0">
                  <c:v>0.80400000000000005</c:v>
                </c:pt>
                <c:pt idx="1">
                  <c:v>0.88</c:v>
                </c:pt>
                <c:pt idx="2">
                  <c:v>0.73</c:v>
                </c:pt>
                <c:pt idx="3">
                  <c:v>0.74</c:v>
                </c:pt>
              </c:numCache>
            </c:numRef>
          </c:val>
          <c:smooth val="0"/>
          <c:extLst>
            <c:ext xmlns:c16="http://schemas.microsoft.com/office/drawing/2014/chart" uri="{C3380CC4-5D6E-409C-BE32-E72D297353CC}">
              <c16:uniqueId val="{00000009-1140-46A9-89EF-5385BE2A7859}"/>
            </c:ext>
          </c:extLst>
        </c:ser>
        <c:dLbls>
          <c:showLegendKey val="0"/>
          <c:showVal val="0"/>
          <c:showCatName val="0"/>
          <c:showSerName val="0"/>
          <c:showPercent val="0"/>
          <c:showBubbleSize val="0"/>
        </c:dLbls>
        <c:marker val="1"/>
        <c:smooth val="0"/>
        <c:axId val="236623568"/>
        <c:axId val="236621328"/>
      </c:lineChart>
      <c:catAx>
        <c:axId val="236623568"/>
        <c:scaling>
          <c:orientation val="minMax"/>
        </c:scaling>
        <c:delete val="0"/>
        <c:axPos val="b"/>
        <c:numFmt formatCode="General" sourceLinked="1"/>
        <c:majorTickMark val="out"/>
        <c:minorTickMark val="none"/>
        <c:tickLblPos val="low"/>
        <c:spPr>
          <a:ln w="3231">
            <a:solidFill>
              <a:srgbClr val="898989"/>
            </a:solidFill>
            <a:prstDash val="solid"/>
          </a:ln>
        </c:spPr>
        <c:txPr>
          <a:bodyPr rot="0" vert="horz"/>
          <a:lstStyle/>
          <a:p>
            <a:pPr>
              <a:defRPr sz="16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236621328"/>
        <c:crosses val="autoZero"/>
        <c:auto val="1"/>
        <c:lblAlgn val="ctr"/>
        <c:lblOffset val="100"/>
        <c:tickLblSkip val="1"/>
        <c:tickMarkSkip val="1"/>
        <c:noMultiLvlLbl val="0"/>
      </c:catAx>
      <c:valAx>
        <c:axId val="236621328"/>
        <c:scaling>
          <c:orientation val="minMax"/>
          <c:max val="1"/>
          <c:min val="-0.30000000000000004"/>
        </c:scaling>
        <c:delete val="0"/>
        <c:axPos val="l"/>
        <c:numFmt formatCode="0%" sourceLinked="1"/>
        <c:majorTickMark val="out"/>
        <c:minorTickMark val="none"/>
        <c:tickLblPos val="none"/>
        <c:spPr>
          <a:ln>
            <a:noFill/>
          </a:ln>
        </c:spPr>
        <c:crossAx val="236623568"/>
        <c:crosses val="autoZero"/>
        <c:crossBetween val="between"/>
        <c:majorUnit val="0.2"/>
        <c:minorUnit val="0.2"/>
      </c:valAx>
      <c:spPr>
        <a:noFill/>
        <a:ln w="25374">
          <a:noFill/>
          <a:prstDash val="dash"/>
        </a:ln>
      </c:spPr>
    </c:plotArea>
    <c:legend>
      <c:legendPos val="l"/>
      <c:legendEntry>
        <c:idx val="0"/>
        <c:txPr>
          <a:bodyPr/>
          <a:lstStyle/>
          <a:p>
            <a:pPr>
              <a:defRPr sz="1300" b="1">
                <a:solidFill>
                  <a:srgbClr val="003EA7"/>
                </a:solidFill>
                <a:latin typeface="+mn-lt"/>
                <a:cs typeface="Calibri Light" panose="020F0302020204030204" pitchFamily="34" charset="0"/>
              </a:defRPr>
            </a:pPr>
            <a:endParaRPr lang="es-CL"/>
          </a:p>
        </c:txPr>
      </c:legendEntry>
      <c:legendEntry>
        <c:idx val="1"/>
        <c:txPr>
          <a:bodyPr/>
          <a:lstStyle/>
          <a:p>
            <a:pPr>
              <a:defRPr sz="1300" b="1">
                <a:solidFill>
                  <a:srgbClr val="A03192"/>
                </a:solidFill>
                <a:latin typeface="+mn-lt"/>
                <a:cs typeface="Calibri Light" panose="020F0302020204030204" pitchFamily="34" charset="0"/>
              </a:defRPr>
            </a:pPr>
            <a:endParaRPr lang="es-CL"/>
          </a:p>
        </c:txPr>
      </c:legendEntry>
      <c:legendEntry>
        <c:idx val="2"/>
        <c:txPr>
          <a:bodyPr/>
          <a:lstStyle/>
          <a:p>
            <a:pPr>
              <a:defRPr sz="1300" b="1">
                <a:solidFill>
                  <a:srgbClr val="99BD13"/>
                </a:solidFill>
                <a:latin typeface="+mn-lt"/>
                <a:cs typeface="Calibri Light" panose="020F0302020204030204" pitchFamily="34" charset="0"/>
              </a:defRPr>
            </a:pPr>
            <a:endParaRPr lang="es-CL"/>
          </a:p>
        </c:txPr>
      </c:legendEntry>
      <c:layout>
        <c:manualLayout>
          <c:xMode val="edge"/>
          <c:yMode val="edge"/>
          <c:x val="0.34915135205441988"/>
          <c:y val="1.8204618328631961E-2"/>
          <c:w val="0.63200988351213694"/>
          <c:h val="8.5235563517633214E-2"/>
        </c:manualLayout>
      </c:layout>
      <c:overlay val="0"/>
      <c:spPr>
        <a:noFill/>
      </c:spPr>
      <c:txPr>
        <a:bodyPr/>
        <a:lstStyle/>
        <a:p>
          <a:pPr>
            <a:defRPr sz="1300" b="0">
              <a:latin typeface="+mn-lt"/>
              <a:cs typeface="Calibri Light" panose="020F0302020204030204"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34528004577762E-2"/>
          <c:y val="0.10660386453661001"/>
          <c:w val="0.95849467396343124"/>
          <c:h val="0.55077380205121873"/>
        </c:manualLayout>
      </c:layout>
      <c:barChart>
        <c:barDir val="col"/>
        <c:grouping val="clustered"/>
        <c:varyColors val="0"/>
        <c:ser>
          <c:idx val="1"/>
          <c:order val="0"/>
          <c:tx>
            <c:strRef>
              <c:f>Sheet1!$A$2</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4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Admisión general</c:v>
                </c:pt>
                <c:pt idx="1">
                  <c:v>Infraestructura y Comodidad de la sala de Espera</c:v>
                </c:pt>
                <c:pt idx="2">
                  <c:v>Tiempo de espera para ser Atendido</c:v>
                </c:pt>
                <c:pt idx="3">
                  <c:v>La Atención del Personal </c:v>
                </c:pt>
                <c:pt idx="4">
                  <c:v>Rapidez del Personal</c:v>
                </c:pt>
              </c:strCache>
            </c:strRef>
          </c:cat>
          <c:val>
            <c:numRef>
              <c:f>Sheet1!$B$2:$F$2</c:f>
              <c:numCache>
                <c:formatCode>0%</c:formatCode>
                <c:ptCount val="5"/>
                <c:pt idx="0">
                  <c:v>0.85899999999999999</c:v>
                </c:pt>
                <c:pt idx="1">
                  <c:v>0.85</c:v>
                </c:pt>
                <c:pt idx="2">
                  <c:v>0.70099999999999996</c:v>
                </c:pt>
                <c:pt idx="3">
                  <c:v>0.92100000000000004</c:v>
                </c:pt>
                <c:pt idx="4">
                  <c:v>0.85699999999999998</c:v>
                </c:pt>
              </c:numCache>
            </c:numRef>
          </c:val>
          <c:extLst>
            <c:ext xmlns:c16="http://schemas.microsoft.com/office/drawing/2014/chart" uri="{C3380CC4-5D6E-409C-BE32-E72D297353CC}">
              <c16:uniqueId val="{00000004-1140-46A9-89EF-5385BE2A7859}"/>
            </c:ext>
          </c:extLst>
        </c:ser>
        <c:ser>
          <c:idx val="0"/>
          <c:order val="1"/>
          <c:tx>
            <c:strRef>
              <c:f>Sheet1!$A$3</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40-46A9-89EF-5385BE2A7859}"/>
                </c:ext>
              </c:extLst>
            </c:dLbl>
            <c:dLbl>
              <c:idx val="4"/>
              <c:layout>
                <c:manualLayout>
                  <c:x val="9.8139904998014544E-17"/>
                  <c:y val="-3.66185592258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40-46A9-89EF-5385BE2A7859}"/>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40-46A9-89EF-5385BE2A7859}"/>
                </c:ext>
              </c:extLst>
            </c:dLbl>
            <c:spPr>
              <a:noFill/>
              <a:ln>
                <a:noFill/>
              </a:ln>
              <a:effectLst/>
            </c:spPr>
            <c:txPr>
              <a:bodyPr/>
              <a:lstStyle/>
              <a:p>
                <a:pPr>
                  <a:defRPr sz="1400" b="1">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Admisión general</c:v>
                </c:pt>
                <c:pt idx="1">
                  <c:v>Infraestructura y Comodidad de la sala de Espera</c:v>
                </c:pt>
                <c:pt idx="2">
                  <c:v>Tiempo de espera para ser Atendido</c:v>
                </c:pt>
                <c:pt idx="3">
                  <c:v>La Atención del Personal </c:v>
                </c:pt>
                <c:pt idx="4">
                  <c:v>Rapidez del Personal</c:v>
                </c:pt>
              </c:strCache>
            </c:strRef>
          </c:cat>
          <c:val>
            <c:numRef>
              <c:f>Sheet1!$B$3:$F$3</c:f>
              <c:numCache>
                <c:formatCode>0%</c:formatCode>
                <c:ptCount val="5"/>
                <c:pt idx="0">
                  <c:v>-5.5E-2</c:v>
                </c:pt>
                <c:pt idx="1">
                  <c:v>-4.8000000000000001E-2</c:v>
                </c:pt>
                <c:pt idx="2">
                  <c:v>-0.13</c:v>
                </c:pt>
                <c:pt idx="3">
                  <c:v>-2.9000000000000001E-2</c:v>
                </c:pt>
                <c:pt idx="4">
                  <c:v>-5.6000000000000001E-2</c:v>
                </c:pt>
              </c:numCache>
            </c:numRef>
          </c:val>
          <c:extLst>
            <c:ext xmlns:c16="http://schemas.microsoft.com/office/drawing/2014/chart" uri="{C3380CC4-5D6E-409C-BE32-E72D297353CC}">
              <c16:uniqueId val="{00000003-1140-46A9-89EF-5385BE2A7859}"/>
            </c:ext>
          </c:extLst>
        </c:ser>
        <c:dLbls>
          <c:showLegendKey val="0"/>
          <c:showVal val="0"/>
          <c:showCatName val="0"/>
          <c:showSerName val="0"/>
          <c:showPercent val="0"/>
          <c:showBubbleSize val="0"/>
        </c:dLbls>
        <c:gapWidth val="100"/>
        <c:overlap val="100"/>
        <c:axId val="239936288"/>
        <c:axId val="239936848"/>
      </c:barChart>
      <c:lineChart>
        <c:grouping val="standard"/>
        <c:varyColors val="0"/>
        <c:ser>
          <c:idx val="2"/>
          <c:order val="2"/>
          <c:tx>
            <c:strRef>
              <c:f>Sheet1!$A$4</c:f>
              <c:strCache>
                <c:ptCount val="1"/>
                <c:pt idx="0">
                  <c:v>% Neto</c:v>
                </c:pt>
              </c:strCache>
            </c:strRef>
          </c:tx>
          <c:spPr>
            <a:ln w="22225">
              <a:solidFill>
                <a:srgbClr val="99BD13"/>
              </a:solidFill>
              <a:prstDash val="sysDash"/>
            </a:ln>
          </c:spPr>
          <c:marker>
            <c:symbol val="circle"/>
            <c:size val="9"/>
            <c:spPr>
              <a:solidFill>
                <a:srgbClr val="99BD13"/>
              </a:solidFill>
              <a:ln w="22225">
                <a:noFill/>
                <a:prstDash val="sysDash"/>
              </a:ln>
            </c:spPr>
          </c:marker>
          <c:dPt>
            <c:idx val="3"/>
            <c:bubble3D val="0"/>
            <c:extLst>
              <c:ext xmlns:c16="http://schemas.microsoft.com/office/drawing/2014/chart" uri="{C3380CC4-5D6E-409C-BE32-E72D297353CC}">
                <c16:uniqueId val="{00000006-1140-46A9-89EF-5385BE2A7859}"/>
              </c:ext>
            </c:extLst>
          </c:dPt>
          <c:dPt>
            <c:idx val="6"/>
            <c:bubble3D val="0"/>
            <c:extLst>
              <c:ext xmlns:c16="http://schemas.microsoft.com/office/drawing/2014/chart" uri="{C3380CC4-5D6E-409C-BE32-E72D297353CC}">
                <c16:uniqueId val="{00000008-1140-46A9-89EF-5385BE2A7859}"/>
              </c:ext>
            </c:extLst>
          </c:dPt>
          <c:dLbls>
            <c:spPr>
              <a:noFill/>
              <a:ln w="25841">
                <a:noFill/>
              </a:ln>
            </c:spPr>
            <c:txPr>
              <a:bodyPr wrap="square" lIns="38100" tIns="19050" rIns="38100" bIns="19050" anchor="ctr">
                <a:spAutoFit/>
              </a:bodyPr>
              <a:lstStyle/>
              <a:p>
                <a:pPr>
                  <a:defRPr sz="14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Admisión general</c:v>
                </c:pt>
                <c:pt idx="1">
                  <c:v>Infraestructura y Comodidad de la sala de Espera</c:v>
                </c:pt>
                <c:pt idx="2">
                  <c:v>Tiempo de espera para ser Atendido</c:v>
                </c:pt>
                <c:pt idx="3">
                  <c:v>La Atención del Personal </c:v>
                </c:pt>
                <c:pt idx="4">
                  <c:v>Rapidez del Personal</c:v>
                </c:pt>
              </c:strCache>
            </c:strRef>
          </c:cat>
          <c:val>
            <c:numRef>
              <c:f>Sheet1!$B$4:$F$4</c:f>
              <c:numCache>
                <c:formatCode>0%</c:formatCode>
                <c:ptCount val="5"/>
                <c:pt idx="0">
                  <c:v>0.80400000000000005</c:v>
                </c:pt>
                <c:pt idx="1">
                  <c:v>0.80200000000000005</c:v>
                </c:pt>
                <c:pt idx="2">
                  <c:v>0.56599999999999995</c:v>
                </c:pt>
                <c:pt idx="3">
                  <c:v>0.89200000000000002</c:v>
                </c:pt>
                <c:pt idx="4">
                  <c:v>0.80100000000000005</c:v>
                </c:pt>
              </c:numCache>
            </c:numRef>
          </c:val>
          <c:smooth val="0"/>
          <c:extLst>
            <c:ext xmlns:c16="http://schemas.microsoft.com/office/drawing/2014/chart" uri="{C3380CC4-5D6E-409C-BE32-E72D297353CC}">
              <c16:uniqueId val="{00000009-1140-46A9-89EF-5385BE2A7859}"/>
            </c:ext>
          </c:extLst>
        </c:ser>
        <c:dLbls>
          <c:showLegendKey val="0"/>
          <c:showVal val="0"/>
          <c:showCatName val="0"/>
          <c:showSerName val="0"/>
          <c:showPercent val="0"/>
          <c:showBubbleSize val="0"/>
        </c:dLbls>
        <c:marker val="1"/>
        <c:smooth val="0"/>
        <c:axId val="239936288"/>
        <c:axId val="239936848"/>
      </c:lineChart>
      <c:catAx>
        <c:axId val="239936288"/>
        <c:scaling>
          <c:orientation val="minMax"/>
        </c:scaling>
        <c:delete val="0"/>
        <c:axPos val="b"/>
        <c:numFmt formatCode="General" sourceLinked="1"/>
        <c:majorTickMark val="out"/>
        <c:minorTickMark val="none"/>
        <c:tickLblPos val="low"/>
        <c:spPr>
          <a:ln w="3231">
            <a:solidFill>
              <a:srgbClr val="898989"/>
            </a:solidFill>
            <a:prstDash val="solid"/>
          </a:ln>
        </c:spPr>
        <c:txPr>
          <a:bodyPr rot="0" vert="horz"/>
          <a:lstStyle/>
          <a:p>
            <a:pPr>
              <a:defRPr sz="14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239936848"/>
        <c:crosses val="autoZero"/>
        <c:auto val="1"/>
        <c:lblAlgn val="ctr"/>
        <c:lblOffset val="100"/>
        <c:tickLblSkip val="1"/>
        <c:tickMarkSkip val="1"/>
        <c:noMultiLvlLbl val="0"/>
      </c:catAx>
      <c:valAx>
        <c:axId val="239936848"/>
        <c:scaling>
          <c:orientation val="minMax"/>
          <c:max val="1"/>
          <c:min val="-0.30000000000000004"/>
        </c:scaling>
        <c:delete val="0"/>
        <c:axPos val="l"/>
        <c:numFmt formatCode="0%" sourceLinked="1"/>
        <c:majorTickMark val="out"/>
        <c:minorTickMark val="none"/>
        <c:tickLblPos val="none"/>
        <c:spPr>
          <a:ln>
            <a:noFill/>
          </a:ln>
        </c:spPr>
        <c:crossAx val="239936288"/>
        <c:crosses val="autoZero"/>
        <c:crossBetween val="between"/>
        <c:majorUnit val="0.2"/>
        <c:minorUnit val="0.2"/>
      </c:valAx>
      <c:spPr>
        <a:noFill/>
        <a:ln w="25374">
          <a:noFill/>
          <a:prstDash val="dash"/>
        </a:ln>
      </c:spPr>
    </c:plotArea>
    <c:legend>
      <c:legendPos val="l"/>
      <c:legendEntry>
        <c:idx val="0"/>
        <c:txPr>
          <a:bodyPr/>
          <a:lstStyle/>
          <a:p>
            <a:pPr>
              <a:defRPr sz="1300" b="1">
                <a:solidFill>
                  <a:srgbClr val="003EA7"/>
                </a:solidFill>
                <a:latin typeface="+mn-lt"/>
                <a:cs typeface="Calibri Light" panose="020F0302020204030204" pitchFamily="34" charset="0"/>
              </a:defRPr>
            </a:pPr>
            <a:endParaRPr lang="es-CL"/>
          </a:p>
        </c:txPr>
      </c:legendEntry>
      <c:legendEntry>
        <c:idx val="1"/>
        <c:txPr>
          <a:bodyPr/>
          <a:lstStyle/>
          <a:p>
            <a:pPr>
              <a:defRPr sz="1300" b="1">
                <a:solidFill>
                  <a:srgbClr val="A03192"/>
                </a:solidFill>
                <a:latin typeface="+mn-lt"/>
                <a:cs typeface="Calibri Light" panose="020F0302020204030204" pitchFamily="34" charset="0"/>
              </a:defRPr>
            </a:pPr>
            <a:endParaRPr lang="es-CL"/>
          </a:p>
        </c:txPr>
      </c:legendEntry>
      <c:legendEntry>
        <c:idx val="2"/>
        <c:txPr>
          <a:bodyPr/>
          <a:lstStyle/>
          <a:p>
            <a:pPr>
              <a:defRPr sz="1300" b="1">
                <a:solidFill>
                  <a:srgbClr val="99BD13"/>
                </a:solidFill>
                <a:latin typeface="+mn-lt"/>
                <a:cs typeface="Calibri Light" panose="020F0302020204030204" pitchFamily="34" charset="0"/>
              </a:defRPr>
            </a:pPr>
            <a:endParaRPr lang="es-CL"/>
          </a:p>
        </c:txPr>
      </c:legendEntry>
      <c:layout>
        <c:manualLayout>
          <c:xMode val="edge"/>
          <c:yMode val="edge"/>
          <c:x val="0.34915135205441988"/>
          <c:y val="1.8204618328631961E-2"/>
          <c:w val="0.63200988351213694"/>
          <c:h val="8.5235563517633214E-2"/>
        </c:manualLayout>
      </c:layout>
      <c:overlay val="0"/>
      <c:spPr>
        <a:noFill/>
      </c:spPr>
      <c:txPr>
        <a:bodyPr/>
        <a:lstStyle/>
        <a:p>
          <a:pPr>
            <a:defRPr sz="1300" b="0">
              <a:latin typeface="+mn-lt"/>
              <a:cs typeface="Calibri Light" panose="020F0302020204030204"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34528004577762E-2"/>
          <c:y val="0.10660386453661001"/>
          <c:w val="0.95849467396343124"/>
          <c:h val="0.60949763151074454"/>
        </c:manualLayout>
      </c:layout>
      <c:barChart>
        <c:barDir val="col"/>
        <c:grouping val="clustered"/>
        <c:varyColors val="0"/>
        <c:ser>
          <c:idx val="1"/>
          <c:order val="0"/>
          <c:tx>
            <c:strRef>
              <c:f>Sheet1!$A$2</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4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Sheet1!$B$2:$E$2</c:f>
              <c:numCache>
                <c:formatCode>0%</c:formatCode>
                <c:ptCount val="4"/>
                <c:pt idx="0">
                  <c:v>0.81499999999999995</c:v>
                </c:pt>
                <c:pt idx="1">
                  <c:v>0.84900000000000009</c:v>
                </c:pt>
                <c:pt idx="2">
                  <c:v>0.79200000000000004</c:v>
                </c:pt>
                <c:pt idx="3">
                  <c:v>0.748</c:v>
                </c:pt>
              </c:numCache>
            </c:numRef>
          </c:val>
          <c:extLst>
            <c:ext xmlns:c16="http://schemas.microsoft.com/office/drawing/2014/chart" uri="{C3380CC4-5D6E-409C-BE32-E72D297353CC}">
              <c16:uniqueId val="{00000004-1140-46A9-89EF-5385BE2A7859}"/>
            </c:ext>
          </c:extLst>
        </c:ser>
        <c:ser>
          <c:idx val="0"/>
          <c:order val="1"/>
          <c:tx>
            <c:strRef>
              <c:f>Sheet1!$A$3</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40-46A9-89EF-5385BE2A7859}"/>
                </c:ext>
              </c:extLst>
            </c:dLbl>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40-46A9-89EF-5385BE2A7859}"/>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40-46A9-89EF-5385BE2A7859}"/>
                </c:ext>
              </c:extLst>
            </c:dLbl>
            <c:spPr>
              <a:noFill/>
              <a:ln>
                <a:noFill/>
              </a:ln>
              <a:effectLst/>
            </c:spPr>
            <c:txPr>
              <a:bodyPr/>
              <a:lstStyle/>
              <a:p>
                <a:pPr>
                  <a:defRPr sz="1400" b="1">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Sheet1!$B$3:$E$3</c:f>
              <c:numCache>
                <c:formatCode>0%</c:formatCode>
                <c:ptCount val="4"/>
                <c:pt idx="0">
                  <c:v>-9.8000000000000004E-2</c:v>
                </c:pt>
                <c:pt idx="1">
                  <c:v>-6.5000000000000002E-2</c:v>
                </c:pt>
                <c:pt idx="2">
                  <c:v>-0.129</c:v>
                </c:pt>
                <c:pt idx="3">
                  <c:v>-0.126</c:v>
                </c:pt>
              </c:numCache>
            </c:numRef>
          </c:val>
          <c:extLst>
            <c:ext xmlns:c16="http://schemas.microsoft.com/office/drawing/2014/chart" uri="{C3380CC4-5D6E-409C-BE32-E72D297353CC}">
              <c16:uniqueId val="{00000003-1140-46A9-89EF-5385BE2A7859}"/>
            </c:ext>
          </c:extLst>
        </c:ser>
        <c:dLbls>
          <c:showLegendKey val="0"/>
          <c:showVal val="0"/>
          <c:showCatName val="0"/>
          <c:showSerName val="0"/>
          <c:showPercent val="0"/>
          <c:showBubbleSize val="0"/>
        </c:dLbls>
        <c:gapWidth val="100"/>
        <c:overlap val="100"/>
        <c:axId val="240964848"/>
        <c:axId val="240965408"/>
      </c:barChart>
      <c:lineChart>
        <c:grouping val="standard"/>
        <c:varyColors val="0"/>
        <c:ser>
          <c:idx val="2"/>
          <c:order val="2"/>
          <c:tx>
            <c:strRef>
              <c:f>Sheet1!$A$4</c:f>
              <c:strCache>
                <c:ptCount val="1"/>
                <c:pt idx="0">
                  <c:v>% Neto</c:v>
                </c:pt>
              </c:strCache>
            </c:strRef>
          </c:tx>
          <c:spPr>
            <a:ln w="22225">
              <a:noFill/>
              <a:prstDash val="sysDash"/>
            </a:ln>
          </c:spPr>
          <c:marker>
            <c:symbol val="circle"/>
            <c:size val="9"/>
            <c:spPr>
              <a:solidFill>
                <a:srgbClr val="99BD13"/>
              </a:solidFill>
              <a:ln w="22225">
                <a:noFill/>
                <a:prstDash val="sysDash"/>
              </a:ln>
            </c:spPr>
          </c:marker>
          <c:dPt>
            <c:idx val="3"/>
            <c:bubble3D val="0"/>
            <c:extLst>
              <c:ext xmlns:c16="http://schemas.microsoft.com/office/drawing/2014/chart" uri="{C3380CC4-5D6E-409C-BE32-E72D297353CC}">
                <c16:uniqueId val="{00000006-1140-46A9-89EF-5385BE2A7859}"/>
              </c:ext>
            </c:extLst>
          </c:dPt>
          <c:dPt>
            <c:idx val="6"/>
            <c:bubble3D val="0"/>
            <c:extLst>
              <c:ext xmlns:c16="http://schemas.microsoft.com/office/drawing/2014/chart" uri="{C3380CC4-5D6E-409C-BE32-E72D297353CC}">
                <c16:uniqueId val="{00000008-1140-46A9-89EF-5385BE2A7859}"/>
              </c:ext>
            </c:extLst>
          </c:dPt>
          <c:dLbls>
            <c:spPr>
              <a:noFill/>
              <a:ln w="25841">
                <a:noFill/>
              </a:ln>
            </c:spPr>
            <c:txPr>
              <a:bodyPr wrap="square" lIns="38100" tIns="19050" rIns="38100" bIns="19050" anchor="ctr">
                <a:spAutoFit/>
              </a:bodyPr>
              <a:lstStyle/>
              <a:p>
                <a:pPr>
                  <a:defRPr sz="14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Sheet1!$B$4:$E$4</c:f>
              <c:numCache>
                <c:formatCode>0%</c:formatCode>
                <c:ptCount val="4"/>
                <c:pt idx="0">
                  <c:v>0.71700000000000008</c:v>
                </c:pt>
                <c:pt idx="1">
                  <c:v>0.78400000000000003</c:v>
                </c:pt>
                <c:pt idx="2">
                  <c:v>0.66299999999999992</c:v>
                </c:pt>
                <c:pt idx="3">
                  <c:v>0.622</c:v>
                </c:pt>
              </c:numCache>
            </c:numRef>
          </c:val>
          <c:smooth val="0"/>
          <c:extLst>
            <c:ext xmlns:c16="http://schemas.microsoft.com/office/drawing/2014/chart" uri="{C3380CC4-5D6E-409C-BE32-E72D297353CC}">
              <c16:uniqueId val="{00000009-1140-46A9-89EF-5385BE2A7859}"/>
            </c:ext>
          </c:extLst>
        </c:ser>
        <c:dLbls>
          <c:showLegendKey val="0"/>
          <c:showVal val="0"/>
          <c:showCatName val="0"/>
          <c:showSerName val="0"/>
          <c:showPercent val="0"/>
          <c:showBubbleSize val="0"/>
        </c:dLbls>
        <c:marker val="1"/>
        <c:smooth val="0"/>
        <c:axId val="240964848"/>
        <c:axId val="240965408"/>
      </c:lineChart>
      <c:catAx>
        <c:axId val="240964848"/>
        <c:scaling>
          <c:orientation val="minMax"/>
        </c:scaling>
        <c:delete val="0"/>
        <c:axPos val="b"/>
        <c:numFmt formatCode="General" sourceLinked="1"/>
        <c:majorTickMark val="out"/>
        <c:minorTickMark val="none"/>
        <c:tickLblPos val="low"/>
        <c:spPr>
          <a:ln w="3231">
            <a:solidFill>
              <a:srgbClr val="898989"/>
            </a:solidFill>
            <a:prstDash val="solid"/>
          </a:ln>
        </c:spPr>
        <c:txPr>
          <a:bodyPr rot="0" vert="horz"/>
          <a:lstStyle/>
          <a:p>
            <a:pPr>
              <a:defRPr sz="16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240965408"/>
        <c:crosses val="autoZero"/>
        <c:auto val="1"/>
        <c:lblAlgn val="ctr"/>
        <c:lblOffset val="100"/>
        <c:tickLblSkip val="1"/>
        <c:tickMarkSkip val="1"/>
        <c:noMultiLvlLbl val="0"/>
      </c:catAx>
      <c:valAx>
        <c:axId val="240965408"/>
        <c:scaling>
          <c:orientation val="minMax"/>
          <c:max val="1"/>
          <c:min val="-0.30000000000000004"/>
        </c:scaling>
        <c:delete val="0"/>
        <c:axPos val="l"/>
        <c:numFmt formatCode="0%" sourceLinked="1"/>
        <c:majorTickMark val="out"/>
        <c:minorTickMark val="none"/>
        <c:tickLblPos val="none"/>
        <c:spPr>
          <a:ln>
            <a:noFill/>
          </a:ln>
        </c:spPr>
        <c:crossAx val="240964848"/>
        <c:crosses val="autoZero"/>
        <c:crossBetween val="between"/>
        <c:majorUnit val="0.2"/>
        <c:minorUnit val="0.2"/>
      </c:valAx>
      <c:spPr>
        <a:noFill/>
        <a:ln w="25374">
          <a:noFill/>
          <a:prstDash val="dash"/>
        </a:ln>
      </c:spPr>
    </c:plotArea>
    <c:legend>
      <c:legendPos val="l"/>
      <c:legendEntry>
        <c:idx val="0"/>
        <c:txPr>
          <a:bodyPr/>
          <a:lstStyle/>
          <a:p>
            <a:pPr>
              <a:defRPr sz="1300" b="1">
                <a:solidFill>
                  <a:srgbClr val="003EA7"/>
                </a:solidFill>
                <a:latin typeface="+mn-lt"/>
                <a:cs typeface="Calibri Light" panose="020F0302020204030204" pitchFamily="34" charset="0"/>
              </a:defRPr>
            </a:pPr>
            <a:endParaRPr lang="es-CL"/>
          </a:p>
        </c:txPr>
      </c:legendEntry>
      <c:legendEntry>
        <c:idx val="1"/>
        <c:txPr>
          <a:bodyPr/>
          <a:lstStyle/>
          <a:p>
            <a:pPr>
              <a:defRPr sz="1300" b="1">
                <a:solidFill>
                  <a:srgbClr val="A03192"/>
                </a:solidFill>
                <a:latin typeface="+mn-lt"/>
                <a:cs typeface="Calibri Light" panose="020F0302020204030204" pitchFamily="34" charset="0"/>
              </a:defRPr>
            </a:pPr>
            <a:endParaRPr lang="es-CL"/>
          </a:p>
        </c:txPr>
      </c:legendEntry>
      <c:legendEntry>
        <c:idx val="2"/>
        <c:txPr>
          <a:bodyPr/>
          <a:lstStyle/>
          <a:p>
            <a:pPr>
              <a:defRPr sz="1300" b="1">
                <a:solidFill>
                  <a:srgbClr val="99BD13"/>
                </a:solidFill>
                <a:latin typeface="+mn-lt"/>
                <a:cs typeface="Calibri Light" panose="020F0302020204030204" pitchFamily="34" charset="0"/>
              </a:defRPr>
            </a:pPr>
            <a:endParaRPr lang="es-CL"/>
          </a:p>
        </c:txPr>
      </c:legendEntry>
      <c:layout>
        <c:manualLayout>
          <c:xMode val="edge"/>
          <c:yMode val="edge"/>
          <c:x val="0.34915135205441988"/>
          <c:y val="1.8204618328631961E-2"/>
          <c:w val="0.63200988351213694"/>
          <c:h val="8.5235563517633214E-2"/>
        </c:manualLayout>
      </c:layout>
      <c:overlay val="0"/>
      <c:spPr>
        <a:noFill/>
      </c:spPr>
      <c:txPr>
        <a:bodyPr/>
        <a:lstStyle/>
        <a:p>
          <a:pPr>
            <a:defRPr sz="1300" b="0">
              <a:latin typeface="+mn-lt"/>
              <a:cs typeface="Calibri Light" panose="020F0302020204030204"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34528004577762E-2"/>
          <c:y val="0.10660386453661001"/>
          <c:w val="0.95849467396343124"/>
          <c:h val="0.50217554939093623"/>
        </c:manualLayout>
      </c:layout>
      <c:barChart>
        <c:barDir val="col"/>
        <c:grouping val="clustered"/>
        <c:varyColors val="0"/>
        <c:ser>
          <c:idx val="1"/>
          <c:order val="0"/>
          <c:tx>
            <c:strRef>
              <c:f>Sheet1!$A$2</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4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Atención medica general</c:v>
                </c:pt>
                <c:pt idx="1">
                  <c:v>Tiempo de espera para ser atendido por el médico</c:v>
                </c:pt>
                <c:pt idx="2">
                  <c:v>Seguridad y conocimiento demostrado por el médico</c:v>
                </c:pt>
                <c:pt idx="3">
                  <c:v>Amabilidad del médico</c:v>
                </c:pt>
                <c:pt idx="4">
                  <c:v>Claridad en la entrega de información sobre su diagnóstico y tratamiento</c:v>
                </c:pt>
                <c:pt idx="5">
                  <c:v>Disposición y claridad para resolver preguntas</c:v>
                </c:pt>
              </c:strCache>
            </c:strRef>
          </c:cat>
          <c:val>
            <c:numRef>
              <c:f>Sheet1!$B$2:$G$2</c:f>
              <c:numCache>
                <c:formatCode>0%</c:formatCode>
                <c:ptCount val="6"/>
                <c:pt idx="0">
                  <c:v>0.81499999999999995</c:v>
                </c:pt>
                <c:pt idx="1">
                  <c:v>0.748</c:v>
                </c:pt>
                <c:pt idx="2">
                  <c:v>0.84199999999999997</c:v>
                </c:pt>
                <c:pt idx="3">
                  <c:v>0.88</c:v>
                </c:pt>
                <c:pt idx="4">
                  <c:v>0.82599999999999996</c:v>
                </c:pt>
                <c:pt idx="5">
                  <c:v>0.82899999999999996</c:v>
                </c:pt>
              </c:numCache>
            </c:numRef>
          </c:val>
          <c:extLst>
            <c:ext xmlns:c16="http://schemas.microsoft.com/office/drawing/2014/chart" uri="{C3380CC4-5D6E-409C-BE32-E72D297353CC}">
              <c16:uniqueId val="{00000004-1140-46A9-89EF-5385BE2A7859}"/>
            </c:ext>
          </c:extLst>
        </c:ser>
        <c:ser>
          <c:idx val="0"/>
          <c:order val="1"/>
          <c:tx>
            <c:strRef>
              <c:f>Sheet1!$A$3</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40-46A9-89EF-5385BE2A7859}"/>
                </c:ext>
              </c:extLst>
            </c:dLbl>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40-46A9-89EF-5385BE2A7859}"/>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40-46A9-89EF-5385BE2A7859}"/>
                </c:ext>
              </c:extLst>
            </c:dLbl>
            <c:spPr>
              <a:noFill/>
              <a:ln>
                <a:noFill/>
              </a:ln>
              <a:effectLst/>
            </c:spPr>
            <c:txPr>
              <a:bodyPr/>
              <a:lstStyle/>
              <a:p>
                <a:pPr>
                  <a:defRPr sz="1400" b="1">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Atención medica general</c:v>
                </c:pt>
                <c:pt idx="1">
                  <c:v>Tiempo de espera para ser atendido por el médico</c:v>
                </c:pt>
                <c:pt idx="2">
                  <c:v>Seguridad y conocimiento demostrado por el médico</c:v>
                </c:pt>
                <c:pt idx="3">
                  <c:v>Amabilidad del médico</c:v>
                </c:pt>
                <c:pt idx="4">
                  <c:v>Claridad en la entrega de información sobre su diagnóstico y tratamiento</c:v>
                </c:pt>
                <c:pt idx="5">
                  <c:v>Disposición y claridad para resolver preguntas</c:v>
                </c:pt>
              </c:strCache>
            </c:strRef>
          </c:cat>
          <c:val>
            <c:numRef>
              <c:f>Sheet1!$B$3:$G$3</c:f>
              <c:numCache>
                <c:formatCode>0%</c:formatCode>
                <c:ptCount val="6"/>
                <c:pt idx="0">
                  <c:v>-9.8000000000000004E-2</c:v>
                </c:pt>
                <c:pt idx="1">
                  <c:v>-0.111</c:v>
                </c:pt>
                <c:pt idx="2">
                  <c:v>-0.09</c:v>
                </c:pt>
                <c:pt idx="3">
                  <c:v>-6.0999999999999999E-2</c:v>
                </c:pt>
                <c:pt idx="4">
                  <c:v>-0.106</c:v>
                </c:pt>
                <c:pt idx="5">
                  <c:v>-8.8999999999999996E-2</c:v>
                </c:pt>
              </c:numCache>
            </c:numRef>
          </c:val>
          <c:extLst>
            <c:ext xmlns:c16="http://schemas.microsoft.com/office/drawing/2014/chart" uri="{C3380CC4-5D6E-409C-BE32-E72D297353CC}">
              <c16:uniqueId val="{00000003-1140-46A9-89EF-5385BE2A7859}"/>
            </c:ext>
          </c:extLst>
        </c:ser>
        <c:dLbls>
          <c:showLegendKey val="0"/>
          <c:showVal val="0"/>
          <c:showCatName val="0"/>
          <c:showSerName val="0"/>
          <c:showPercent val="0"/>
          <c:showBubbleSize val="0"/>
        </c:dLbls>
        <c:gapWidth val="100"/>
        <c:overlap val="100"/>
        <c:axId val="239721888"/>
        <c:axId val="239722448"/>
      </c:barChart>
      <c:lineChart>
        <c:grouping val="standard"/>
        <c:varyColors val="0"/>
        <c:ser>
          <c:idx val="2"/>
          <c:order val="2"/>
          <c:tx>
            <c:strRef>
              <c:f>Sheet1!$A$4</c:f>
              <c:strCache>
                <c:ptCount val="1"/>
                <c:pt idx="0">
                  <c:v>% Neto</c:v>
                </c:pt>
              </c:strCache>
            </c:strRef>
          </c:tx>
          <c:spPr>
            <a:ln w="22225">
              <a:solidFill>
                <a:srgbClr val="99BD13"/>
              </a:solidFill>
              <a:prstDash val="sysDash"/>
            </a:ln>
          </c:spPr>
          <c:marker>
            <c:symbol val="circle"/>
            <c:size val="9"/>
            <c:spPr>
              <a:solidFill>
                <a:srgbClr val="99BD13"/>
              </a:solidFill>
              <a:ln w="22225">
                <a:noFill/>
                <a:prstDash val="sysDash"/>
              </a:ln>
            </c:spPr>
          </c:marker>
          <c:dPt>
            <c:idx val="3"/>
            <c:bubble3D val="0"/>
            <c:extLst>
              <c:ext xmlns:c16="http://schemas.microsoft.com/office/drawing/2014/chart" uri="{C3380CC4-5D6E-409C-BE32-E72D297353CC}">
                <c16:uniqueId val="{00000006-1140-46A9-89EF-5385BE2A7859}"/>
              </c:ext>
            </c:extLst>
          </c:dPt>
          <c:dPt>
            <c:idx val="6"/>
            <c:bubble3D val="0"/>
            <c:extLst>
              <c:ext xmlns:c16="http://schemas.microsoft.com/office/drawing/2014/chart" uri="{C3380CC4-5D6E-409C-BE32-E72D297353CC}">
                <c16:uniqueId val="{00000008-1140-46A9-89EF-5385BE2A7859}"/>
              </c:ext>
            </c:extLst>
          </c:dPt>
          <c:dLbls>
            <c:spPr>
              <a:noFill/>
              <a:ln w="25841">
                <a:noFill/>
              </a:ln>
            </c:spPr>
            <c:txPr>
              <a:bodyPr wrap="square" lIns="38100" tIns="19050" rIns="38100" bIns="19050" anchor="ctr">
                <a:spAutoFit/>
              </a:bodyPr>
              <a:lstStyle/>
              <a:p>
                <a:pPr>
                  <a:defRPr sz="14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Atención medica general</c:v>
                </c:pt>
                <c:pt idx="1">
                  <c:v>Tiempo de espera para ser atendido por el médico</c:v>
                </c:pt>
                <c:pt idx="2">
                  <c:v>Seguridad y conocimiento demostrado por el médico</c:v>
                </c:pt>
                <c:pt idx="3">
                  <c:v>Amabilidad del médico</c:v>
                </c:pt>
                <c:pt idx="4">
                  <c:v>Claridad en la entrega de información sobre su diagnóstico y tratamiento</c:v>
                </c:pt>
                <c:pt idx="5">
                  <c:v>Disposición y claridad para resolver preguntas</c:v>
                </c:pt>
              </c:strCache>
            </c:strRef>
          </c:cat>
          <c:val>
            <c:numRef>
              <c:f>Sheet1!$B$4:$G$4</c:f>
              <c:numCache>
                <c:formatCode>0%</c:formatCode>
                <c:ptCount val="6"/>
                <c:pt idx="0">
                  <c:v>0.71699999999999997</c:v>
                </c:pt>
                <c:pt idx="1">
                  <c:v>0.63800000000000001</c:v>
                </c:pt>
                <c:pt idx="2">
                  <c:v>0.752</c:v>
                </c:pt>
                <c:pt idx="3">
                  <c:v>0.82299999999999995</c:v>
                </c:pt>
                <c:pt idx="4">
                  <c:v>0.72099999999999997</c:v>
                </c:pt>
                <c:pt idx="5">
                  <c:v>0.74</c:v>
                </c:pt>
              </c:numCache>
            </c:numRef>
          </c:val>
          <c:smooth val="0"/>
          <c:extLst>
            <c:ext xmlns:c16="http://schemas.microsoft.com/office/drawing/2014/chart" uri="{C3380CC4-5D6E-409C-BE32-E72D297353CC}">
              <c16:uniqueId val="{00000009-1140-46A9-89EF-5385BE2A7859}"/>
            </c:ext>
          </c:extLst>
        </c:ser>
        <c:dLbls>
          <c:showLegendKey val="0"/>
          <c:showVal val="0"/>
          <c:showCatName val="0"/>
          <c:showSerName val="0"/>
          <c:showPercent val="0"/>
          <c:showBubbleSize val="0"/>
        </c:dLbls>
        <c:marker val="1"/>
        <c:smooth val="0"/>
        <c:axId val="239721888"/>
        <c:axId val="239722448"/>
      </c:lineChart>
      <c:catAx>
        <c:axId val="239721888"/>
        <c:scaling>
          <c:orientation val="minMax"/>
        </c:scaling>
        <c:delete val="0"/>
        <c:axPos val="b"/>
        <c:numFmt formatCode="General" sourceLinked="1"/>
        <c:majorTickMark val="out"/>
        <c:minorTickMark val="none"/>
        <c:tickLblPos val="low"/>
        <c:spPr>
          <a:ln w="3231">
            <a:solidFill>
              <a:srgbClr val="898989"/>
            </a:solidFill>
            <a:prstDash val="solid"/>
          </a:ln>
        </c:spPr>
        <c:txPr>
          <a:bodyPr rot="0" vert="horz"/>
          <a:lstStyle/>
          <a:p>
            <a:pPr>
              <a:defRPr sz="14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239722448"/>
        <c:crosses val="autoZero"/>
        <c:auto val="1"/>
        <c:lblAlgn val="ctr"/>
        <c:lblOffset val="100"/>
        <c:tickLblSkip val="1"/>
        <c:tickMarkSkip val="1"/>
        <c:noMultiLvlLbl val="0"/>
      </c:catAx>
      <c:valAx>
        <c:axId val="239722448"/>
        <c:scaling>
          <c:orientation val="minMax"/>
          <c:max val="1"/>
          <c:min val="-0.30000000000000004"/>
        </c:scaling>
        <c:delete val="0"/>
        <c:axPos val="l"/>
        <c:numFmt formatCode="0%" sourceLinked="1"/>
        <c:majorTickMark val="out"/>
        <c:minorTickMark val="none"/>
        <c:tickLblPos val="none"/>
        <c:spPr>
          <a:ln>
            <a:noFill/>
          </a:ln>
        </c:spPr>
        <c:crossAx val="239721888"/>
        <c:crosses val="autoZero"/>
        <c:crossBetween val="between"/>
        <c:majorUnit val="0.2"/>
        <c:minorUnit val="0.2"/>
      </c:valAx>
      <c:spPr>
        <a:noFill/>
        <a:ln w="25374">
          <a:noFill/>
          <a:prstDash val="dash"/>
        </a:ln>
      </c:spPr>
    </c:plotArea>
    <c:legend>
      <c:legendPos val="l"/>
      <c:legendEntry>
        <c:idx val="0"/>
        <c:txPr>
          <a:bodyPr/>
          <a:lstStyle/>
          <a:p>
            <a:pPr>
              <a:defRPr sz="1300" b="1">
                <a:solidFill>
                  <a:srgbClr val="003EA7"/>
                </a:solidFill>
                <a:latin typeface="+mn-lt"/>
                <a:cs typeface="Calibri Light" panose="020F0302020204030204" pitchFamily="34" charset="0"/>
              </a:defRPr>
            </a:pPr>
            <a:endParaRPr lang="es-CL"/>
          </a:p>
        </c:txPr>
      </c:legendEntry>
      <c:legendEntry>
        <c:idx val="1"/>
        <c:txPr>
          <a:bodyPr/>
          <a:lstStyle/>
          <a:p>
            <a:pPr>
              <a:defRPr sz="1300" b="1">
                <a:solidFill>
                  <a:srgbClr val="A03192"/>
                </a:solidFill>
                <a:latin typeface="+mn-lt"/>
                <a:cs typeface="Calibri Light" panose="020F0302020204030204" pitchFamily="34" charset="0"/>
              </a:defRPr>
            </a:pPr>
            <a:endParaRPr lang="es-CL"/>
          </a:p>
        </c:txPr>
      </c:legendEntry>
      <c:legendEntry>
        <c:idx val="2"/>
        <c:txPr>
          <a:bodyPr/>
          <a:lstStyle/>
          <a:p>
            <a:pPr>
              <a:defRPr sz="1300" b="1">
                <a:solidFill>
                  <a:srgbClr val="99BD13"/>
                </a:solidFill>
                <a:latin typeface="+mn-lt"/>
                <a:cs typeface="Calibri Light" panose="020F0302020204030204" pitchFamily="34" charset="0"/>
              </a:defRPr>
            </a:pPr>
            <a:endParaRPr lang="es-CL"/>
          </a:p>
        </c:txPr>
      </c:legendEntry>
      <c:layout>
        <c:manualLayout>
          <c:xMode val="edge"/>
          <c:yMode val="edge"/>
          <c:x val="0.34915135205441988"/>
          <c:y val="1.8204618328631961E-2"/>
          <c:w val="0.63200988351213694"/>
          <c:h val="8.5235563517633214E-2"/>
        </c:manualLayout>
      </c:layout>
      <c:overlay val="0"/>
      <c:spPr>
        <a:noFill/>
      </c:spPr>
      <c:txPr>
        <a:bodyPr/>
        <a:lstStyle/>
        <a:p>
          <a:pPr>
            <a:defRPr sz="1300" b="0">
              <a:latin typeface="+mn-lt"/>
              <a:cs typeface="Calibri Light" panose="020F0302020204030204"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34528004577762E-2"/>
          <c:y val="0.10660386453661001"/>
          <c:w val="0.95849467396343124"/>
          <c:h val="0.60949763151074454"/>
        </c:manualLayout>
      </c:layout>
      <c:barChart>
        <c:barDir val="col"/>
        <c:grouping val="clustered"/>
        <c:varyColors val="0"/>
        <c:ser>
          <c:idx val="1"/>
          <c:order val="0"/>
          <c:tx>
            <c:strRef>
              <c:f>Sheet1!$A$2</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4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Sheet1!$B$2:$E$2</c:f>
              <c:numCache>
                <c:formatCode>0%</c:formatCode>
                <c:ptCount val="4"/>
                <c:pt idx="0">
                  <c:v>0.92599999999999993</c:v>
                </c:pt>
                <c:pt idx="1">
                  <c:v>0.94200000000000006</c:v>
                </c:pt>
                <c:pt idx="2">
                  <c:v>0.90900000000000003</c:v>
                </c:pt>
                <c:pt idx="3">
                  <c:v>0.91599999999999993</c:v>
                </c:pt>
              </c:numCache>
            </c:numRef>
          </c:val>
          <c:extLst>
            <c:ext xmlns:c16="http://schemas.microsoft.com/office/drawing/2014/chart" uri="{C3380CC4-5D6E-409C-BE32-E72D297353CC}">
              <c16:uniqueId val="{00000004-1140-46A9-89EF-5385BE2A7859}"/>
            </c:ext>
          </c:extLst>
        </c:ser>
        <c:ser>
          <c:idx val="0"/>
          <c:order val="1"/>
          <c:tx>
            <c:strRef>
              <c:f>Sheet1!$A$3</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40-46A9-89EF-5385BE2A7859}"/>
                </c:ext>
              </c:extLst>
            </c:dLbl>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40-46A9-89EF-5385BE2A7859}"/>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40-46A9-89EF-5385BE2A7859}"/>
                </c:ext>
              </c:extLst>
            </c:dLbl>
            <c:spPr>
              <a:noFill/>
              <a:ln>
                <a:noFill/>
              </a:ln>
              <a:effectLst/>
            </c:spPr>
            <c:txPr>
              <a:bodyPr/>
              <a:lstStyle/>
              <a:p>
                <a:pPr>
                  <a:defRPr sz="1400" b="1">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Sheet1!$B$3:$E$3</c:f>
              <c:numCache>
                <c:formatCode>0%</c:formatCode>
                <c:ptCount val="4"/>
                <c:pt idx="0">
                  <c:v>-1.8000000000000002E-2</c:v>
                </c:pt>
                <c:pt idx="1">
                  <c:v>-1.1000000000000001E-2</c:v>
                </c:pt>
                <c:pt idx="2">
                  <c:v>-2.5000000000000001E-2</c:v>
                </c:pt>
                <c:pt idx="3">
                  <c:v>-2.5000000000000001E-2</c:v>
                </c:pt>
              </c:numCache>
            </c:numRef>
          </c:val>
          <c:extLst>
            <c:ext xmlns:c16="http://schemas.microsoft.com/office/drawing/2014/chart" uri="{C3380CC4-5D6E-409C-BE32-E72D297353CC}">
              <c16:uniqueId val="{00000003-1140-46A9-89EF-5385BE2A7859}"/>
            </c:ext>
          </c:extLst>
        </c:ser>
        <c:dLbls>
          <c:showLegendKey val="0"/>
          <c:showVal val="0"/>
          <c:showCatName val="0"/>
          <c:showSerName val="0"/>
          <c:showPercent val="0"/>
          <c:showBubbleSize val="0"/>
        </c:dLbls>
        <c:gapWidth val="100"/>
        <c:overlap val="100"/>
        <c:axId val="239777968"/>
        <c:axId val="239778528"/>
      </c:barChart>
      <c:lineChart>
        <c:grouping val="standard"/>
        <c:varyColors val="0"/>
        <c:ser>
          <c:idx val="2"/>
          <c:order val="2"/>
          <c:tx>
            <c:strRef>
              <c:f>Sheet1!$A$4</c:f>
              <c:strCache>
                <c:ptCount val="1"/>
                <c:pt idx="0">
                  <c:v>% Neto</c:v>
                </c:pt>
              </c:strCache>
            </c:strRef>
          </c:tx>
          <c:spPr>
            <a:ln w="22225">
              <a:solidFill>
                <a:srgbClr val="99BD13"/>
              </a:solidFill>
              <a:prstDash val="sysDash"/>
            </a:ln>
          </c:spPr>
          <c:marker>
            <c:symbol val="circle"/>
            <c:size val="9"/>
            <c:spPr>
              <a:solidFill>
                <a:srgbClr val="99BD13"/>
              </a:solidFill>
              <a:ln w="22225">
                <a:noFill/>
                <a:prstDash val="sysDash"/>
              </a:ln>
            </c:spPr>
          </c:marker>
          <c:dPt>
            <c:idx val="3"/>
            <c:bubble3D val="0"/>
            <c:extLst>
              <c:ext xmlns:c16="http://schemas.microsoft.com/office/drawing/2014/chart" uri="{C3380CC4-5D6E-409C-BE32-E72D297353CC}">
                <c16:uniqueId val="{00000006-1140-46A9-89EF-5385BE2A7859}"/>
              </c:ext>
            </c:extLst>
          </c:dPt>
          <c:dPt>
            <c:idx val="6"/>
            <c:bubble3D val="0"/>
            <c:extLst>
              <c:ext xmlns:c16="http://schemas.microsoft.com/office/drawing/2014/chart" uri="{C3380CC4-5D6E-409C-BE32-E72D297353CC}">
                <c16:uniqueId val="{00000008-1140-46A9-89EF-5385BE2A7859}"/>
              </c:ext>
            </c:extLst>
          </c:dPt>
          <c:dLbls>
            <c:spPr>
              <a:noFill/>
              <a:ln w="25841">
                <a:noFill/>
              </a:ln>
            </c:spPr>
            <c:txPr>
              <a:bodyPr wrap="square" lIns="38100" tIns="19050" rIns="38100" bIns="19050" anchor="ctr">
                <a:spAutoFit/>
              </a:bodyPr>
              <a:lstStyle/>
              <a:p>
                <a:pPr>
                  <a:defRPr sz="14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Sheet1!$B$4:$E$4</c:f>
              <c:numCache>
                <c:formatCode>0%</c:formatCode>
                <c:ptCount val="4"/>
                <c:pt idx="0">
                  <c:v>0.90799999999999992</c:v>
                </c:pt>
                <c:pt idx="1">
                  <c:v>0.93099999999999994</c:v>
                </c:pt>
                <c:pt idx="2">
                  <c:v>0.88500000000000001</c:v>
                </c:pt>
                <c:pt idx="3">
                  <c:v>0.8909999999999999</c:v>
                </c:pt>
              </c:numCache>
            </c:numRef>
          </c:val>
          <c:smooth val="0"/>
          <c:extLst>
            <c:ext xmlns:c16="http://schemas.microsoft.com/office/drawing/2014/chart" uri="{C3380CC4-5D6E-409C-BE32-E72D297353CC}">
              <c16:uniqueId val="{00000009-1140-46A9-89EF-5385BE2A7859}"/>
            </c:ext>
          </c:extLst>
        </c:ser>
        <c:dLbls>
          <c:showLegendKey val="0"/>
          <c:showVal val="0"/>
          <c:showCatName val="0"/>
          <c:showSerName val="0"/>
          <c:showPercent val="0"/>
          <c:showBubbleSize val="0"/>
        </c:dLbls>
        <c:marker val="1"/>
        <c:smooth val="0"/>
        <c:axId val="239777968"/>
        <c:axId val="239778528"/>
      </c:lineChart>
      <c:catAx>
        <c:axId val="239777968"/>
        <c:scaling>
          <c:orientation val="minMax"/>
        </c:scaling>
        <c:delete val="0"/>
        <c:axPos val="b"/>
        <c:numFmt formatCode="General" sourceLinked="1"/>
        <c:majorTickMark val="out"/>
        <c:minorTickMark val="none"/>
        <c:tickLblPos val="low"/>
        <c:spPr>
          <a:ln w="3231">
            <a:solidFill>
              <a:srgbClr val="898989"/>
            </a:solidFill>
            <a:prstDash val="solid"/>
          </a:ln>
        </c:spPr>
        <c:txPr>
          <a:bodyPr rot="0" vert="horz"/>
          <a:lstStyle/>
          <a:p>
            <a:pPr>
              <a:defRPr sz="16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239778528"/>
        <c:crosses val="autoZero"/>
        <c:auto val="1"/>
        <c:lblAlgn val="ctr"/>
        <c:lblOffset val="100"/>
        <c:tickLblSkip val="1"/>
        <c:tickMarkSkip val="1"/>
        <c:noMultiLvlLbl val="0"/>
      </c:catAx>
      <c:valAx>
        <c:axId val="239778528"/>
        <c:scaling>
          <c:orientation val="minMax"/>
          <c:max val="1"/>
          <c:min val="-0.30000000000000004"/>
        </c:scaling>
        <c:delete val="0"/>
        <c:axPos val="l"/>
        <c:numFmt formatCode="0%" sourceLinked="1"/>
        <c:majorTickMark val="out"/>
        <c:minorTickMark val="none"/>
        <c:tickLblPos val="none"/>
        <c:spPr>
          <a:ln>
            <a:noFill/>
          </a:ln>
        </c:spPr>
        <c:crossAx val="239777968"/>
        <c:crosses val="autoZero"/>
        <c:crossBetween val="between"/>
        <c:majorUnit val="0.2"/>
        <c:minorUnit val="0.2"/>
      </c:valAx>
      <c:spPr>
        <a:noFill/>
        <a:ln w="25374">
          <a:noFill/>
          <a:prstDash val="dash"/>
        </a:ln>
      </c:spPr>
    </c:plotArea>
    <c:legend>
      <c:legendPos val="l"/>
      <c:legendEntry>
        <c:idx val="0"/>
        <c:txPr>
          <a:bodyPr/>
          <a:lstStyle/>
          <a:p>
            <a:pPr>
              <a:defRPr sz="1300" b="1">
                <a:solidFill>
                  <a:srgbClr val="003EA7"/>
                </a:solidFill>
                <a:latin typeface="+mn-lt"/>
                <a:cs typeface="Calibri Light" panose="020F0302020204030204" pitchFamily="34" charset="0"/>
              </a:defRPr>
            </a:pPr>
            <a:endParaRPr lang="es-CL"/>
          </a:p>
        </c:txPr>
      </c:legendEntry>
      <c:legendEntry>
        <c:idx val="1"/>
        <c:txPr>
          <a:bodyPr/>
          <a:lstStyle/>
          <a:p>
            <a:pPr>
              <a:defRPr sz="1300" b="1">
                <a:solidFill>
                  <a:srgbClr val="A03192"/>
                </a:solidFill>
                <a:latin typeface="+mn-lt"/>
                <a:cs typeface="Calibri Light" panose="020F0302020204030204" pitchFamily="34" charset="0"/>
              </a:defRPr>
            </a:pPr>
            <a:endParaRPr lang="es-CL"/>
          </a:p>
        </c:txPr>
      </c:legendEntry>
      <c:legendEntry>
        <c:idx val="2"/>
        <c:txPr>
          <a:bodyPr/>
          <a:lstStyle/>
          <a:p>
            <a:pPr>
              <a:defRPr sz="1300" b="1">
                <a:solidFill>
                  <a:srgbClr val="99BD13"/>
                </a:solidFill>
                <a:latin typeface="+mn-lt"/>
                <a:cs typeface="Calibri Light" panose="020F0302020204030204" pitchFamily="34" charset="0"/>
              </a:defRPr>
            </a:pPr>
            <a:endParaRPr lang="es-CL"/>
          </a:p>
        </c:txPr>
      </c:legendEntry>
      <c:layout>
        <c:manualLayout>
          <c:xMode val="edge"/>
          <c:yMode val="edge"/>
          <c:x val="0.34915135205441988"/>
          <c:y val="1.8204618328631961E-2"/>
          <c:w val="0.63200988351213694"/>
          <c:h val="8.5235563517633214E-2"/>
        </c:manualLayout>
      </c:layout>
      <c:overlay val="0"/>
      <c:spPr>
        <a:noFill/>
      </c:spPr>
      <c:txPr>
        <a:bodyPr/>
        <a:lstStyle/>
        <a:p>
          <a:pPr>
            <a:defRPr sz="1300" b="0">
              <a:latin typeface="+mn-lt"/>
              <a:cs typeface="Calibri Light" panose="020F0302020204030204"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34546263840201E-2"/>
          <c:y val="0.12479350419649624"/>
          <c:w val="0.95849467396343124"/>
          <c:h val="0.58307190825395794"/>
        </c:manualLayout>
      </c:layout>
      <c:barChart>
        <c:barDir val="col"/>
        <c:grouping val="percentStacked"/>
        <c:varyColors val="0"/>
        <c:ser>
          <c:idx val="1"/>
          <c:order val="0"/>
          <c:tx>
            <c:strRef>
              <c:f>Sheet1!$A$2</c:f>
              <c:strCache>
                <c:ptCount val="1"/>
                <c:pt idx="0">
                  <c:v>Si</c:v>
                </c:pt>
              </c:strCache>
            </c:strRef>
          </c:tx>
          <c:spPr>
            <a:solidFill>
              <a:srgbClr val="99BD13"/>
            </a:solidFill>
            <a:ln w="9525">
              <a:solidFill>
                <a:sysClr val="window" lastClr="FFFFFF"/>
              </a:solidFill>
            </a:ln>
          </c:spPr>
          <c:invertIfNegative val="0"/>
          <c:dLbls>
            <c:spPr>
              <a:noFill/>
              <a:ln>
                <a:noFill/>
              </a:ln>
              <a:effectLst/>
            </c:spPr>
            <c:txPr>
              <a:bodyPr wrap="square" lIns="38100" tIns="19050" rIns="38100" bIns="19050" anchor="ctr">
                <a:spAutoFit/>
              </a:bodyPr>
              <a:lstStyle/>
              <a:p>
                <a:pPr>
                  <a:defRPr sz="1400" b="0">
                    <a:solidFill>
                      <a:schemeClr val="bg1"/>
                    </a:solidFill>
                    <a:latin typeface="Calibri" panose="020F0502020204030204" pitchFamily="34" charset="0"/>
                    <a:cs typeface="Calibri" panose="020F0502020204030204" pitchFamily="34" charset="0"/>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Total</c:v>
                </c:pt>
                <c:pt idx="1">
                  <c:v>ACHS</c:v>
                </c:pt>
                <c:pt idx="2">
                  <c:v>MUTUAL</c:v>
                </c:pt>
                <c:pt idx="3">
                  <c:v>IST</c:v>
                </c:pt>
              </c:strCache>
            </c:strRef>
          </c:cat>
          <c:val>
            <c:numRef>
              <c:f>Sheet1!$B$2:$E$2</c:f>
              <c:numCache>
                <c:formatCode>0%</c:formatCode>
                <c:ptCount val="4"/>
                <c:pt idx="0">
                  <c:v>0.69</c:v>
                </c:pt>
                <c:pt idx="1">
                  <c:v>0.629</c:v>
                </c:pt>
                <c:pt idx="2">
                  <c:v>0.77200000000000002</c:v>
                </c:pt>
                <c:pt idx="3">
                  <c:v>0.66200000000000003</c:v>
                </c:pt>
              </c:numCache>
            </c:numRef>
          </c:val>
          <c:extLst>
            <c:ext xmlns:c16="http://schemas.microsoft.com/office/drawing/2014/chart" uri="{C3380CC4-5D6E-409C-BE32-E72D297353CC}">
              <c16:uniqueId val="{00000004-1140-46A9-89EF-5385BE2A7859}"/>
            </c:ext>
          </c:extLst>
        </c:ser>
        <c:ser>
          <c:idx val="0"/>
          <c:order val="1"/>
          <c:tx>
            <c:strRef>
              <c:f>Sheet1!$A$3</c:f>
              <c:strCache>
                <c:ptCount val="1"/>
                <c:pt idx="0">
                  <c:v>No</c:v>
                </c:pt>
              </c:strCache>
            </c:strRef>
          </c:tx>
          <c:spPr>
            <a:solidFill>
              <a:srgbClr val="A03192"/>
            </a:solidFill>
            <a:ln w="9525">
              <a:solidFill>
                <a:sysClr val="window" lastClr="FFFFFF"/>
              </a:solidFill>
            </a:ln>
          </c:spPr>
          <c:invertIfNegative val="0"/>
          <c:dLbls>
            <c:spPr>
              <a:noFill/>
              <a:ln>
                <a:noFill/>
              </a:ln>
              <a:effectLst/>
            </c:spPr>
            <c:txPr>
              <a:bodyPr wrap="square" lIns="38100" tIns="19050" rIns="38100" bIns="19050" anchor="ctr">
                <a:spAutoFit/>
              </a:bodyPr>
              <a:lstStyle/>
              <a:p>
                <a:pPr>
                  <a:defRPr sz="1400" b="0" i="0">
                    <a:solidFill>
                      <a:schemeClr val="bg1"/>
                    </a:solidFill>
                    <a:latin typeface="Calibri" panose="020F0502020204030204" pitchFamily="34" charset="0"/>
                    <a:cs typeface="Calibri" panose="020F0502020204030204" pitchFamily="34" charset="0"/>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Total</c:v>
                </c:pt>
                <c:pt idx="1">
                  <c:v>ACHS</c:v>
                </c:pt>
                <c:pt idx="2">
                  <c:v>MUTUAL</c:v>
                </c:pt>
                <c:pt idx="3">
                  <c:v>IST</c:v>
                </c:pt>
              </c:strCache>
            </c:strRef>
          </c:cat>
          <c:val>
            <c:numRef>
              <c:f>Sheet1!$B$3:$E$3</c:f>
              <c:numCache>
                <c:formatCode>0%</c:formatCode>
                <c:ptCount val="4"/>
                <c:pt idx="0">
                  <c:v>0.31</c:v>
                </c:pt>
                <c:pt idx="1">
                  <c:v>0.371</c:v>
                </c:pt>
                <c:pt idx="2">
                  <c:v>0.22800000000000001</c:v>
                </c:pt>
                <c:pt idx="3">
                  <c:v>0.33799999999999997</c:v>
                </c:pt>
              </c:numCache>
            </c:numRef>
          </c:val>
          <c:extLst>
            <c:ext xmlns:c16="http://schemas.microsoft.com/office/drawing/2014/chart" uri="{C3380CC4-5D6E-409C-BE32-E72D297353CC}">
              <c16:uniqueId val="{00000003-1140-46A9-89EF-5385BE2A7859}"/>
            </c:ext>
          </c:extLst>
        </c:ser>
        <c:dLbls>
          <c:dLblPos val="ctr"/>
          <c:showLegendKey val="0"/>
          <c:showVal val="1"/>
          <c:showCatName val="0"/>
          <c:showSerName val="0"/>
          <c:showPercent val="0"/>
          <c:showBubbleSize val="0"/>
        </c:dLbls>
        <c:gapWidth val="100"/>
        <c:overlap val="100"/>
        <c:axId val="242379936"/>
        <c:axId val="242380496"/>
      </c:barChart>
      <c:catAx>
        <c:axId val="242379936"/>
        <c:scaling>
          <c:orientation val="minMax"/>
        </c:scaling>
        <c:delete val="0"/>
        <c:axPos val="b"/>
        <c:numFmt formatCode="General" sourceLinked="1"/>
        <c:majorTickMark val="out"/>
        <c:minorTickMark val="none"/>
        <c:tickLblPos val="low"/>
        <c:spPr>
          <a:ln w="3231">
            <a:solidFill>
              <a:srgbClr val="898989"/>
            </a:solidFill>
            <a:prstDash val="solid"/>
          </a:ln>
        </c:spPr>
        <c:txPr>
          <a:bodyPr rot="0" vert="horz"/>
          <a:lstStyle/>
          <a:p>
            <a:pPr>
              <a:defRPr sz="16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242380496"/>
        <c:crosses val="autoZero"/>
        <c:auto val="1"/>
        <c:lblAlgn val="ctr"/>
        <c:lblOffset val="100"/>
        <c:noMultiLvlLbl val="0"/>
      </c:catAx>
      <c:valAx>
        <c:axId val="242380496"/>
        <c:scaling>
          <c:orientation val="minMax"/>
          <c:max val="1"/>
          <c:min val="0"/>
        </c:scaling>
        <c:delete val="0"/>
        <c:axPos val="l"/>
        <c:numFmt formatCode="0%" sourceLinked="1"/>
        <c:majorTickMark val="out"/>
        <c:minorTickMark val="none"/>
        <c:tickLblPos val="none"/>
        <c:spPr>
          <a:ln>
            <a:noFill/>
          </a:ln>
        </c:spPr>
        <c:crossAx val="242379936"/>
        <c:crosses val="autoZero"/>
        <c:crossBetween val="between"/>
        <c:majorUnit val="0.2"/>
        <c:minorUnit val="0.2"/>
      </c:valAx>
      <c:spPr>
        <a:noFill/>
        <a:ln w="25374">
          <a:noFill/>
          <a:prstDash val="dash"/>
        </a:ln>
      </c:spPr>
    </c:plotArea>
    <c:legend>
      <c:legendPos val="l"/>
      <c:legendEntry>
        <c:idx val="0"/>
        <c:txPr>
          <a:bodyPr/>
          <a:lstStyle/>
          <a:p>
            <a:pPr>
              <a:defRPr sz="1800" b="1">
                <a:solidFill>
                  <a:srgbClr val="A03192"/>
                </a:solidFill>
                <a:latin typeface="+mn-lt"/>
                <a:cs typeface="Calibri Light" panose="020F0302020204030204" pitchFamily="34" charset="0"/>
              </a:defRPr>
            </a:pPr>
            <a:endParaRPr lang="es-CL"/>
          </a:p>
        </c:txPr>
      </c:legendEntry>
      <c:legendEntry>
        <c:idx val="1"/>
        <c:txPr>
          <a:bodyPr/>
          <a:lstStyle/>
          <a:p>
            <a:pPr>
              <a:defRPr sz="1800" b="1">
                <a:solidFill>
                  <a:srgbClr val="99BD13"/>
                </a:solidFill>
                <a:latin typeface="+mn-lt"/>
                <a:cs typeface="Calibri Light" panose="020F0302020204030204" pitchFamily="34" charset="0"/>
              </a:defRPr>
            </a:pPr>
            <a:endParaRPr lang="es-CL"/>
          </a:p>
        </c:txPr>
      </c:legendEntry>
      <c:layout>
        <c:manualLayout>
          <c:xMode val="edge"/>
          <c:yMode val="edge"/>
          <c:x val="9.3680082413182056E-3"/>
          <c:y val="0.22356799672806027"/>
          <c:w val="6.2912972151830435E-2"/>
          <c:h val="0.14655203348377283"/>
        </c:manualLayout>
      </c:layout>
      <c:overlay val="0"/>
      <c:spPr>
        <a:noFill/>
      </c:spPr>
      <c:txPr>
        <a:bodyPr/>
        <a:lstStyle/>
        <a:p>
          <a:pPr>
            <a:defRPr sz="1800" b="0">
              <a:latin typeface="+mn-lt"/>
              <a:cs typeface="Calibri Light" panose="020F0302020204030204"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34528004577762E-2"/>
          <c:y val="0.10660386453661001"/>
          <c:w val="0.95849467396343124"/>
          <c:h val="0.60949763151074454"/>
        </c:manualLayout>
      </c:layout>
      <c:barChart>
        <c:barDir val="col"/>
        <c:grouping val="clustered"/>
        <c:varyColors val="0"/>
        <c:ser>
          <c:idx val="1"/>
          <c:order val="0"/>
          <c:tx>
            <c:strRef>
              <c:f>Sheet1!$A$2</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4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Sheet1!$B$2:$E$2</c:f>
              <c:numCache>
                <c:formatCode>0%</c:formatCode>
                <c:ptCount val="4"/>
                <c:pt idx="0">
                  <c:v>0.91200000000000003</c:v>
                </c:pt>
                <c:pt idx="1">
                  <c:v>0.93200000000000005</c:v>
                </c:pt>
                <c:pt idx="2">
                  <c:v>0.89900000000000002</c:v>
                </c:pt>
                <c:pt idx="3">
                  <c:v>0.88700000000000001</c:v>
                </c:pt>
              </c:numCache>
            </c:numRef>
          </c:val>
          <c:extLst>
            <c:ext xmlns:c16="http://schemas.microsoft.com/office/drawing/2014/chart" uri="{C3380CC4-5D6E-409C-BE32-E72D297353CC}">
              <c16:uniqueId val="{00000004-1140-46A9-89EF-5385BE2A7859}"/>
            </c:ext>
          </c:extLst>
        </c:ser>
        <c:ser>
          <c:idx val="0"/>
          <c:order val="1"/>
          <c:tx>
            <c:strRef>
              <c:f>Sheet1!$A$3</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40-46A9-89EF-5385BE2A7859}"/>
                </c:ext>
              </c:extLst>
            </c:dLbl>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40-46A9-89EF-5385BE2A7859}"/>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40-46A9-89EF-5385BE2A7859}"/>
                </c:ext>
              </c:extLst>
            </c:dLbl>
            <c:spPr>
              <a:noFill/>
              <a:ln>
                <a:noFill/>
              </a:ln>
              <a:effectLst/>
            </c:spPr>
            <c:txPr>
              <a:bodyPr/>
              <a:lstStyle/>
              <a:p>
                <a:pPr>
                  <a:defRPr sz="1400" b="1">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Sheet1!$B$3:$E$3</c:f>
              <c:numCache>
                <c:formatCode>0%</c:formatCode>
                <c:ptCount val="4"/>
                <c:pt idx="0">
                  <c:v>-2.8999999999999998E-2</c:v>
                </c:pt>
                <c:pt idx="1">
                  <c:v>-2.6000000000000002E-2</c:v>
                </c:pt>
                <c:pt idx="2">
                  <c:v>-3.1E-2</c:v>
                </c:pt>
                <c:pt idx="3">
                  <c:v>-3.2000000000000001E-2</c:v>
                </c:pt>
              </c:numCache>
            </c:numRef>
          </c:val>
          <c:extLst>
            <c:ext xmlns:c16="http://schemas.microsoft.com/office/drawing/2014/chart" uri="{C3380CC4-5D6E-409C-BE32-E72D297353CC}">
              <c16:uniqueId val="{00000003-1140-46A9-89EF-5385BE2A7859}"/>
            </c:ext>
          </c:extLst>
        </c:ser>
        <c:dLbls>
          <c:showLegendKey val="0"/>
          <c:showVal val="0"/>
          <c:showCatName val="0"/>
          <c:showSerName val="0"/>
          <c:showPercent val="0"/>
          <c:showBubbleSize val="0"/>
        </c:dLbls>
        <c:gapWidth val="100"/>
        <c:overlap val="100"/>
        <c:axId val="240489680"/>
        <c:axId val="240490240"/>
      </c:barChart>
      <c:lineChart>
        <c:grouping val="standard"/>
        <c:varyColors val="0"/>
        <c:ser>
          <c:idx val="2"/>
          <c:order val="2"/>
          <c:tx>
            <c:strRef>
              <c:f>Sheet1!$A$4</c:f>
              <c:strCache>
                <c:ptCount val="1"/>
                <c:pt idx="0">
                  <c:v>% Neto</c:v>
                </c:pt>
              </c:strCache>
            </c:strRef>
          </c:tx>
          <c:spPr>
            <a:ln w="22225">
              <a:solidFill>
                <a:srgbClr val="99BD13"/>
              </a:solidFill>
              <a:prstDash val="sysDash"/>
            </a:ln>
          </c:spPr>
          <c:marker>
            <c:symbol val="circle"/>
            <c:size val="9"/>
            <c:spPr>
              <a:solidFill>
                <a:srgbClr val="99BD13"/>
              </a:solidFill>
              <a:ln w="22225">
                <a:noFill/>
                <a:prstDash val="sysDash"/>
              </a:ln>
            </c:spPr>
          </c:marker>
          <c:dPt>
            <c:idx val="3"/>
            <c:bubble3D val="0"/>
            <c:extLst>
              <c:ext xmlns:c16="http://schemas.microsoft.com/office/drawing/2014/chart" uri="{C3380CC4-5D6E-409C-BE32-E72D297353CC}">
                <c16:uniqueId val="{00000006-1140-46A9-89EF-5385BE2A7859}"/>
              </c:ext>
            </c:extLst>
          </c:dPt>
          <c:dPt>
            <c:idx val="6"/>
            <c:bubble3D val="0"/>
            <c:extLst>
              <c:ext xmlns:c16="http://schemas.microsoft.com/office/drawing/2014/chart" uri="{C3380CC4-5D6E-409C-BE32-E72D297353CC}">
                <c16:uniqueId val="{00000008-1140-46A9-89EF-5385BE2A7859}"/>
              </c:ext>
            </c:extLst>
          </c:dPt>
          <c:dLbls>
            <c:spPr>
              <a:noFill/>
              <a:ln w="25841">
                <a:noFill/>
              </a:ln>
            </c:spPr>
            <c:txPr>
              <a:bodyPr wrap="square" lIns="38100" tIns="19050" rIns="38100" bIns="19050" anchor="ctr">
                <a:spAutoFit/>
              </a:bodyPr>
              <a:lstStyle/>
              <a:p>
                <a:pPr>
                  <a:defRPr sz="14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Sheet1!$B$4:$E$4</c:f>
              <c:numCache>
                <c:formatCode>0%</c:formatCode>
                <c:ptCount val="4"/>
                <c:pt idx="0">
                  <c:v>0.88300000000000001</c:v>
                </c:pt>
                <c:pt idx="1">
                  <c:v>0.90599999999999992</c:v>
                </c:pt>
                <c:pt idx="2">
                  <c:v>0.86799999999999999</c:v>
                </c:pt>
                <c:pt idx="3">
                  <c:v>0.85499999999999998</c:v>
                </c:pt>
              </c:numCache>
            </c:numRef>
          </c:val>
          <c:smooth val="0"/>
          <c:extLst>
            <c:ext xmlns:c16="http://schemas.microsoft.com/office/drawing/2014/chart" uri="{C3380CC4-5D6E-409C-BE32-E72D297353CC}">
              <c16:uniqueId val="{00000009-1140-46A9-89EF-5385BE2A7859}"/>
            </c:ext>
          </c:extLst>
        </c:ser>
        <c:dLbls>
          <c:showLegendKey val="0"/>
          <c:showVal val="0"/>
          <c:showCatName val="0"/>
          <c:showSerName val="0"/>
          <c:showPercent val="0"/>
          <c:showBubbleSize val="0"/>
        </c:dLbls>
        <c:marker val="1"/>
        <c:smooth val="0"/>
        <c:axId val="240489680"/>
        <c:axId val="240490240"/>
      </c:lineChart>
      <c:catAx>
        <c:axId val="240489680"/>
        <c:scaling>
          <c:orientation val="minMax"/>
        </c:scaling>
        <c:delete val="0"/>
        <c:axPos val="b"/>
        <c:numFmt formatCode="General" sourceLinked="1"/>
        <c:majorTickMark val="out"/>
        <c:minorTickMark val="none"/>
        <c:tickLblPos val="low"/>
        <c:spPr>
          <a:ln w="3231">
            <a:solidFill>
              <a:srgbClr val="898989"/>
            </a:solidFill>
            <a:prstDash val="solid"/>
          </a:ln>
        </c:spPr>
        <c:txPr>
          <a:bodyPr rot="0" vert="horz"/>
          <a:lstStyle/>
          <a:p>
            <a:pPr>
              <a:defRPr sz="16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240490240"/>
        <c:crosses val="autoZero"/>
        <c:auto val="1"/>
        <c:lblAlgn val="ctr"/>
        <c:lblOffset val="100"/>
        <c:tickLblSkip val="1"/>
        <c:tickMarkSkip val="1"/>
        <c:noMultiLvlLbl val="0"/>
      </c:catAx>
      <c:valAx>
        <c:axId val="240490240"/>
        <c:scaling>
          <c:orientation val="minMax"/>
          <c:max val="1"/>
          <c:min val="-0.30000000000000004"/>
        </c:scaling>
        <c:delete val="0"/>
        <c:axPos val="l"/>
        <c:numFmt formatCode="0%" sourceLinked="1"/>
        <c:majorTickMark val="out"/>
        <c:minorTickMark val="none"/>
        <c:tickLblPos val="none"/>
        <c:spPr>
          <a:ln>
            <a:noFill/>
          </a:ln>
        </c:spPr>
        <c:crossAx val="240489680"/>
        <c:crosses val="autoZero"/>
        <c:crossBetween val="between"/>
        <c:majorUnit val="0.2"/>
        <c:minorUnit val="0.2"/>
      </c:valAx>
      <c:spPr>
        <a:noFill/>
        <a:ln w="25374">
          <a:noFill/>
          <a:prstDash val="dash"/>
        </a:ln>
      </c:spPr>
    </c:plotArea>
    <c:legend>
      <c:legendPos val="l"/>
      <c:legendEntry>
        <c:idx val="0"/>
        <c:txPr>
          <a:bodyPr/>
          <a:lstStyle/>
          <a:p>
            <a:pPr>
              <a:defRPr sz="1300" b="1">
                <a:solidFill>
                  <a:srgbClr val="003EA7"/>
                </a:solidFill>
                <a:latin typeface="+mn-lt"/>
                <a:cs typeface="Calibri Light" panose="020F0302020204030204" pitchFamily="34" charset="0"/>
              </a:defRPr>
            </a:pPr>
            <a:endParaRPr lang="es-CL"/>
          </a:p>
        </c:txPr>
      </c:legendEntry>
      <c:legendEntry>
        <c:idx val="1"/>
        <c:txPr>
          <a:bodyPr/>
          <a:lstStyle/>
          <a:p>
            <a:pPr>
              <a:defRPr sz="1300" b="1">
                <a:solidFill>
                  <a:srgbClr val="A03192"/>
                </a:solidFill>
                <a:latin typeface="+mn-lt"/>
                <a:cs typeface="Calibri Light" panose="020F0302020204030204" pitchFamily="34" charset="0"/>
              </a:defRPr>
            </a:pPr>
            <a:endParaRPr lang="es-CL"/>
          </a:p>
        </c:txPr>
      </c:legendEntry>
      <c:legendEntry>
        <c:idx val="2"/>
        <c:txPr>
          <a:bodyPr/>
          <a:lstStyle/>
          <a:p>
            <a:pPr>
              <a:defRPr sz="1300" b="1">
                <a:solidFill>
                  <a:srgbClr val="99BD13"/>
                </a:solidFill>
                <a:latin typeface="+mn-lt"/>
                <a:cs typeface="Calibri Light" panose="020F0302020204030204" pitchFamily="34" charset="0"/>
              </a:defRPr>
            </a:pPr>
            <a:endParaRPr lang="es-CL"/>
          </a:p>
        </c:txPr>
      </c:legendEntry>
      <c:layout>
        <c:manualLayout>
          <c:xMode val="edge"/>
          <c:yMode val="edge"/>
          <c:x val="0.34915135205441988"/>
          <c:y val="1.8204618328631961E-2"/>
          <c:w val="0.63200988351213694"/>
          <c:h val="8.5235563517633214E-2"/>
        </c:manualLayout>
      </c:layout>
      <c:overlay val="0"/>
      <c:spPr>
        <a:noFill/>
      </c:spPr>
      <c:txPr>
        <a:bodyPr/>
        <a:lstStyle/>
        <a:p>
          <a:pPr>
            <a:defRPr sz="1300" b="0">
              <a:latin typeface="+mn-lt"/>
              <a:cs typeface="Calibri Light" panose="020F0302020204030204"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34528004577762E-2"/>
          <c:y val="0.13302958779339663"/>
          <c:w val="0.95849467396343124"/>
          <c:h val="0.58307190825395794"/>
        </c:manualLayout>
      </c:layout>
      <c:barChart>
        <c:barDir val="col"/>
        <c:grouping val="percentStacked"/>
        <c:varyColors val="0"/>
        <c:ser>
          <c:idx val="1"/>
          <c:order val="0"/>
          <c:tx>
            <c:strRef>
              <c:f>Sheet1!$A$2</c:f>
              <c:strCache>
                <c:ptCount val="1"/>
                <c:pt idx="0">
                  <c:v>Si</c:v>
                </c:pt>
              </c:strCache>
            </c:strRef>
          </c:tx>
          <c:spPr>
            <a:solidFill>
              <a:srgbClr val="99BD13"/>
            </a:solidFill>
            <a:ln w="9525">
              <a:solidFill>
                <a:sysClr val="window" lastClr="FFFFFF"/>
              </a:solidFill>
            </a:ln>
          </c:spPr>
          <c:invertIfNegative val="0"/>
          <c:dLbls>
            <c:spPr>
              <a:noFill/>
              <a:ln>
                <a:noFill/>
              </a:ln>
              <a:effectLst/>
            </c:spPr>
            <c:txPr>
              <a:bodyPr wrap="square" lIns="38100" tIns="19050" rIns="38100" bIns="19050" anchor="ctr">
                <a:spAutoFit/>
              </a:bodyPr>
              <a:lstStyle/>
              <a:p>
                <a:pPr>
                  <a:defRPr sz="1400" b="0">
                    <a:solidFill>
                      <a:schemeClr val="bg1"/>
                    </a:solidFill>
                    <a:latin typeface="Calibri" panose="020F0502020204030204" pitchFamily="34" charset="0"/>
                    <a:cs typeface="Calibri" panose="020F0502020204030204" pitchFamily="34" charset="0"/>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Total</c:v>
                </c:pt>
                <c:pt idx="1">
                  <c:v>ACHS</c:v>
                </c:pt>
                <c:pt idx="2">
                  <c:v>MUTUAL</c:v>
                </c:pt>
                <c:pt idx="3">
                  <c:v>IST</c:v>
                </c:pt>
              </c:strCache>
            </c:strRef>
          </c:cat>
          <c:val>
            <c:numRef>
              <c:f>Sheet1!$B$2:$E$2</c:f>
              <c:numCache>
                <c:formatCode>0%</c:formatCode>
                <c:ptCount val="4"/>
                <c:pt idx="0">
                  <c:v>0.89200000000000002</c:v>
                </c:pt>
                <c:pt idx="1">
                  <c:v>0.93500000000000005</c:v>
                </c:pt>
                <c:pt idx="2">
                  <c:v>0.87599999999999989</c:v>
                </c:pt>
                <c:pt idx="3">
                  <c:v>0.76300000000000001</c:v>
                </c:pt>
              </c:numCache>
            </c:numRef>
          </c:val>
          <c:extLst>
            <c:ext xmlns:c16="http://schemas.microsoft.com/office/drawing/2014/chart" uri="{C3380CC4-5D6E-409C-BE32-E72D297353CC}">
              <c16:uniqueId val="{00000004-1140-46A9-89EF-5385BE2A7859}"/>
            </c:ext>
          </c:extLst>
        </c:ser>
        <c:ser>
          <c:idx val="0"/>
          <c:order val="1"/>
          <c:tx>
            <c:strRef>
              <c:f>Sheet1!$A$3</c:f>
              <c:strCache>
                <c:ptCount val="1"/>
                <c:pt idx="0">
                  <c:v>No</c:v>
                </c:pt>
              </c:strCache>
            </c:strRef>
          </c:tx>
          <c:spPr>
            <a:solidFill>
              <a:srgbClr val="A03192"/>
            </a:solidFill>
            <a:ln w="9525">
              <a:solidFill>
                <a:sysClr val="window" lastClr="FFFFFF"/>
              </a:solidFill>
            </a:ln>
          </c:spPr>
          <c:invertIfNegative val="0"/>
          <c:dLbls>
            <c:spPr>
              <a:noFill/>
              <a:ln>
                <a:noFill/>
              </a:ln>
              <a:effectLst/>
            </c:spPr>
            <c:txPr>
              <a:bodyPr wrap="square" lIns="38100" tIns="19050" rIns="38100" bIns="19050" anchor="ctr">
                <a:spAutoFit/>
              </a:bodyPr>
              <a:lstStyle/>
              <a:p>
                <a:pPr>
                  <a:defRPr sz="1400" b="0" i="0">
                    <a:solidFill>
                      <a:schemeClr val="bg1"/>
                    </a:solidFill>
                    <a:latin typeface="Calibri" panose="020F0502020204030204" pitchFamily="34" charset="0"/>
                    <a:cs typeface="Calibri" panose="020F0502020204030204" pitchFamily="34" charset="0"/>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Total</c:v>
                </c:pt>
                <c:pt idx="1">
                  <c:v>ACHS</c:v>
                </c:pt>
                <c:pt idx="2">
                  <c:v>MUTUAL</c:v>
                </c:pt>
                <c:pt idx="3">
                  <c:v>IST</c:v>
                </c:pt>
              </c:strCache>
            </c:strRef>
          </c:cat>
          <c:val>
            <c:numRef>
              <c:f>Sheet1!$B$3:$E$3</c:f>
              <c:numCache>
                <c:formatCode>0%</c:formatCode>
                <c:ptCount val="4"/>
                <c:pt idx="0">
                  <c:v>0.108</c:v>
                </c:pt>
                <c:pt idx="1">
                  <c:v>6.5000000000000002E-2</c:v>
                </c:pt>
                <c:pt idx="2">
                  <c:v>0.124</c:v>
                </c:pt>
                <c:pt idx="3">
                  <c:v>0.23699999999999999</c:v>
                </c:pt>
              </c:numCache>
            </c:numRef>
          </c:val>
          <c:extLst>
            <c:ext xmlns:c16="http://schemas.microsoft.com/office/drawing/2014/chart" uri="{C3380CC4-5D6E-409C-BE32-E72D297353CC}">
              <c16:uniqueId val="{00000003-1140-46A9-89EF-5385BE2A7859}"/>
            </c:ext>
          </c:extLst>
        </c:ser>
        <c:dLbls>
          <c:dLblPos val="ctr"/>
          <c:showLegendKey val="0"/>
          <c:showVal val="1"/>
          <c:showCatName val="0"/>
          <c:showSerName val="0"/>
          <c:showPercent val="0"/>
          <c:showBubbleSize val="0"/>
        </c:dLbls>
        <c:gapWidth val="100"/>
        <c:overlap val="100"/>
        <c:axId val="241752192"/>
        <c:axId val="241752752"/>
      </c:barChart>
      <c:catAx>
        <c:axId val="241752192"/>
        <c:scaling>
          <c:orientation val="minMax"/>
        </c:scaling>
        <c:delete val="0"/>
        <c:axPos val="b"/>
        <c:numFmt formatCode="General" sourceLinked="1"/>
        <c:majorTickMark val="out"/>
        <c:minorTickMark val="none"/>
        <c:tickLblPos val="low"/>
        <c:spPr>
          <a:ln w="3231">
            <a:solidFill>
              <a:srgbClr val="898989"/>
            </a:solidFill>
            <a:prstDash val="solid"/>
          </a:ln>
        </c:spPr>
        <c:txPr>
          <a:bodyPr rot="0" vert="horz"/>
          <a:lstStyle/>
          <a:p>
            <a:pPr>
              <a:defRPr sz="16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241752752"/>
        <c:crosses val="autoZero"/>
        <c:auto val="1"/>
        <c:lblAlgn val="ctr"/>
        <c:lblOffset val="100"/>
        <c:noMultiLvlLbl val="0"/>
      </c:catAx>
      <c:valAx>
        <c:axId val="241752752"/>
        <c:scaling>
          <c:orientation val="minMax"/>
          <c:max val="1"/>
          <c:min val="0"/>
        </c:scaling>
        <c:delete val="0"/>
        <c:axPos val="l"/>
        <c:numFmt formatCode="0%" sourceLinked="1"/>
        <c:majorTickMark val="out"/>
        <c:minorTickMark val="none"/>
        <c:tickLblPos val="none"/>
        <c:spPr>
          <a:ln>
            <a:noFill/>
          </a:ln>
        </c:spPr>
        <c:crossAx val="241752192"/>
        <c:crosses val="autoZero"/>
        <c:crossBetween val="between"/>
        <c:majorUnit val="0.2"/>
        <c:minorUnit val="0.2"/>
      </c:valAx>
      <c:spPr>
        <a:noFill/>
        <a:ln w="25374">
          <a:noFill/>
          <a:prstDash val="dash"/>
        </a:ln>
      </c:spPr>
    </c:plotArea>
    <c:legend>
      <c:legendPos val="l"/>
      <c:legendEntry>
        <c:idx val="0"/>
        <c:txPr>
          <a:bodyPr/>
          <a:lstStyle/>
          <a:p>
            <a:pPr>
              <a:defRPr sz="1600" b="1">
                <a:solidFill>
                  <a:srgbClr val="A03192"/>
                </a:solidFill>
                <a:latin typeface="+mn-lt"/>
                <a:cs typeface="Calibri Light" panose="020F0302020204030204" pitchFamily="34" charset="0"/>
              </a:defRPr>
            </a:pPr>
            <a:endParaRPr lang="es-CL"/>
          </a:p>
        </c:txPr>
      </c:legendEntry>
      <c:legendEntry>
        <c:idx val="1"/>
        <c:txPr>
          <a:bodyPr/>
          <a:lstStyle/>
          <a:p>
            <a:pPr>
              <a:defRPr sz="1600" b="1">
                <a:solidFill>
                  <a:srgbClr val="99BD13"/>
                </a:solidFill>
                <a:latin typeface="+mn-lt"/>
                <a:cs typeface="Calibri Light" panose="020F0302020204030204" pitchFamily="34" charset="0"/>
              </a:defRPr>
            </a:pPr>
            <a:endParaRPr lang="es-CL"/>
          </a:p>
        </c:txPr>
      </c:legendEntry>
      <c:layout>
        <c:manualLayout>
          <c:xMode val="edge"/>
          <c:yMode val="edge"/>
          <c:x val="2.408916404910396E-2"/>
          <c:y val="0.13653128554635299"/>
          <c:w val="5.6819762471990817E-2"/>
          <c:h val="0.13394157633308415"/>
        </c:manualLayout>
      </c:layout>
      <c:overlay val="0"/>
      <c:spPr>
        <a:noFill/>
      </c:spPr>
      <c:txPr>
        <a:bodyPr/>
        <a:lstStyle/>
        <a:p>
          <a:pPr>
            <a:defRPr sz="1600" b="0">
              <a:latin typeface="+mn-lt"/>
              <a:cs typeface="Calibri Light" panose="020F0302020204030204"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34528004577762E-2"/>
          <c:y val="0.10660386453661001"/>
          <c:w val="0.95849467396343124"/>
          <c:h val="0.60949763151074454"/>
        </c:manualLayout>
      </c:layout>
      <c:barChart>
        <c:barDir val="col"/>
        <c:grouping val="clustered"/>
        <c:varyColors val="0"/>
        <c:ser>
          <c:idx val="1"/>
          <c:order val="0"/>
          <c:tx>
            <c:strRef>
              <c:f>Sheet1!$A$2</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4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Sheet1!$B$2:$E$2</c:f>
              <c:numCache>
                <c:formatCode>0%</c:formatCode>
                <c:ptCount val="4"/>
                <c:pt idx="0">
                  <c:v>0.93099999999999994</c:v>
                </c:pt>
                <c:pt idx="1">
                  <c:v>0.94799999999999995</c:v>
                </c:pt>
                <c:pt idx="2">
                  <c:v>0.90799999999999992</c:v>
                </c:pt>
                <c:pt idx="3">
                  <c:v>0.93700000000000006</c:v>
                </c:pt>
              </c:numCache>
            </c:numRef>
          </c:val>
          <c:extLst>
            <c:ext xmlns:c16="http://schemas.microsoft.com/office/drawing/2014/chart" uri="{C3380CC4-5D6E-409C-BE32-E72D297353CC}">
              <c16:uniqueId val="{00000004-1140-46A9-89EF-5385BE2A7859}"/>
            </c:ext>
          </c:extLst>
        </c:ser>
        <c:ser>
          <c:idx val="0"/>
          <c:order val="1"/>
          <c:tx>
            <c:strRef>
              <c:f>Sheet1!$A$3</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40-46A9-89EF-5385BE2A7859}"/>
                </c:ext>
              </c:extLst>
            </c:dLbl>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40-46A9-89EF-5385BE2A7859}"/>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40-46A9-89EF-5385BE2A7859}"/>
                </c:ext>
              </c:extLst>
            </c:dLbl>
            <c:spPr>
              <a:noFill/>
              <a:ln>
                <a:noFill/>
              </a:ln>
              <a:effectLst/>
            </c:spPr>
            <c:txPr>
              <a:bodyPr/>
              <a:lstStyle/>
              <a:p>
                <a:pPr>
                  <a:defRPr sz="1400" b="1">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Sheet1!$B$3:$E$3</c:f>
              <c:numCache>
                <c:formatCode>0%</c:formatCode>
                <c:ptCount val="4"/>
                <c:pt idx="0">
                  <c:v>-2.3E-2</c:v>
                </c:pt>
                <c:pt idx="1">
                  <c:v>-1.3999999999999999E-2</c:v>
                </c:pt>
                <c:pt idx="2">
                  <c:v>-3.4000000000000002E-2</c:v>
                </c:pt>
                <c:pt idx="3">
                  <c:v>-0.02</c:v>
                </c:pt>
              </c:numCache>
            </c:numRef>
          </c:val>
          <c:extLst>
            <c:ext xmlns:c16="http://schemas.microsoft.com/office/drawing/2014/chart" uri="{C3380CC4-5D6E-409C-BE32-E72D297353CC}">
              <c16:uniqueId val="{00000003-1140-46A9-89EF-5385BE2A7859}"/>
            </c:ext>
          </c:extLst>
        </c:ser>
        <c:dLbls>
          <c:showLegendKey val="0"/>
          <c:showVal val="0"/>
          <c:showCatName val="0"/>
          <c:showSerName val="0"/>
          <c:showPercent val="0"/>
          <c:showBubbleSize val="0"/>
        </c:dLbls>
        <c:gapWidth val="100"/>
        <c:overlap val="100"/>
        <c:axId val="160363552"/>
        <c:axId val="160364112"/>
      </c:barChart>
      <c:lineChart>
        <c:grouping val="standard"/>
        <c:varyColors val="0"/>
        <c:ser>
          <c:idx val="2"/>
          <c:order val="2"/>
          <c:tx>
            <c:strRef>
              <c:f>Sheet1!$A$4</c:f>
              <c:strCache>
                <c:ptCount val="1"/>
                <c:pt idx="0">
                  <c:v>% Neto</c:v>
                </c:pt>
              </c:strCache>
            </c:strRef>
          </c:tx>
          <c:spPr>
            <a:ln w="22225">
              <a:solidFill>
                <a:srgbClr val="99BD13"/>
              </a:solidFill>
              <a:prstDash val="sysDash"/>
            </a:ln>
          </c:spPr>
          <c:marker>
            <c:symbol val="circle"/>
            <c:size val="9"/>
            <c:spPr>
              <a:solidFill>
                <a:srgbClr val="99BD13"/>
              </a:solidFill>
              <a:ln w="22225">
                <a:noFill/>
                <a:prstDash val="sysDash"/>
              </a:ln>
            </c:spPr>
          </c:marker>
          <c:dPt>
            <c:idx val="3"/>
            <c:bubble3D val="0"/>
            <c:extLst>
              <c:ext xmlns:c16="http://schemas.microsoft.com/office/drawing/2014/chart" uri="{C3380CC4-5D6E-409C-BE32-E72D297353CC}">
                <c16:uniqueId val="{00000006-1140-46A9-89EF-5385BE2A7859}"/>
              </c:ext>
            </c:extLst>
          </c:dPt>
          <c:dPt>
            <c:idx val="6"/>
            <c:bubble3D val="0"/>
            <c:extLst>
              <c:ext xmlns:c16="http://schemas.microsoft.com/office/drawing/2014/chart" uri="{C3380CC4-5D6E-409C-BE32-E72D297353CC}">
                <c16:uniqueId val="{00000008-1140-46A9-89EF-5385BE2A7859}"/>
              </c:ext>
            </c:extLst>
          </c:dPt>
          <c:dLbls>
            <c:spPr>
              <a:noFill/>
              <a:ln w="25841">
                <a:noFill/>
              </a:ln>
            </c:spPr>
            <c:txPr>
              <a:bodyPr wrap="square" lIns="38100" tIns="19050" rIns="38100" bIns="19050" anchor="ctr">
                <a:spAutoFit/>
              </a:bodyPr>
              <a:lstStyle/>
              <a:p>
                <a:pPr>
                  <a:defRPr sz="14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Sheet1!$B$4:$E$4</c:f>
              <c:numCache>
                <c:formatCode>0%</c:formatCode>
                <c:ptCount val="4"/>
                <c:pt idx="0">
                  <c:v>0.90900000000000003</c:v>
                </c:pt>
                <c:pt idx="1">
                  <c:v>0.93400000000000005</c:v>
                </c:pt>
                <c:pt idx="2">
                  <c:v>0.87400000000000011</c:v>
                </c:pt>
                <c:pt idx="3">
                  <c:v>0.91700000000000004</c:v>
                </c:pt>
              </c:numCache>
            </c:numRef>
          </c:val>
          <c:smooth val="0"/>
          <c:extLst>
            <c:ext xmlns:c16="http://schemas.microsoft.com/office/drawing/2014/chart" uri="{C3380CC4-5D6E-409C-BE32-E72D297353CC}">
              <c16:uniqueId val="{00000009-1140-46A9-89EF-5385BE2A7859}"/>
            </c:ext>
          </c:extLst>
        </c:ser>
        <c:dLbls>
          <c:showLegendKey val="0"/>
          <c:showVal val="0"/>
          <c:showCatName val="0"/>
          <c:showSerName val="0"/>
          <c:showPercent val="0"/>
          <c:showBubbleSize val="0"/>
        </c:dLbls>
        <c:marker val="1"/>
        <c:smooth val="0"/>
        <c:axId val="160363552"/>
        <c:axId val="160364112"/>
      </c:lineChart>
      <c:catAx>
        <c:axId val="160363552"/>
        <c:scaling>
          <c:orientation val="minMax"/>
        </c:scaling>
        <c:delete val="0"/>
        <c:axPos val="b"/>
        <c:numFmt formatCode="General" sourceLinked="1"/>
        <c:majorTickMark val="out"/>
        <c:minorTickMark val="none"/>
        <c:tickLblPos val="low"/>
        <c:spPr>
          <a:ln w="3231">
            <a:solidFill>
              <a:srgbClr val="898989"/>
            </a:solidFill>
            <a:prstDash val="solid"/>
          </a:ln>
        </c:spPr>
        <c:txPr>
          <a:bodyPr rot="0" vert="horz"/>
          <a:lstStyle/>
          <a:p>
            <a:pPr>
              <a:defRPr sz="16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160364112"/>
        <c:crosses val="autoZero"/>
        <c:auto val="1"/>
        <c:lblAlgn val="ctr"/>
        <c:lblOffset val="100"/>
        <c:tickLblSkip val="1"/>
        <c:tickMarkSkip val="1"/>
        <c:noMultiLvlLbl val="0"/>
      </c:catAx>
      <c:valAx>
        <c:axId val="160364112"/>
        <c:scaling>
          <c:orientation val="minMax"/>
          <c:max val="1"/>
          <c:min val="-0.30000000000000004"/>
        </c:scaling>
        <c:delete val="0"/>
        <c:axPos val="l"/>
        <c:numFmt formatCode="0%" sourceLinked="1"/>
        <c:majorTickMark val="out"/>
        <c:minorTickMark val="none"/>
        <c:tickLblPos val="none"/>
        <c:spPr>
          <a:ln>
            <a:noFill/>
          </a:ln>
        </c:spPr>
        <c:crossAx val="160363552"/>
        <c:crosses val="autoZero"/>
        <c:crossBetween val="between"/>
        <c:majorUnit val="0.2"/>
        <c:minorUnit val="0.2"/>
      </c:valAx>
      <c:spPr>
        <a:noFill/>
        <a:ln w="25374">
          <a:noFill/>
          <a:prstDash val="dash"/>
        </a:ln>
      </c:spPr>
    </c:plotArea>
    <c:legend>
      <c:legendPos val="l"/>
      <c:legendEntry>
        <c:idx val="0"/>
        <c:txPr>
          <a:bodyPr/>
          <a:lstStyle/>
          <a:p>
            <a:pPr>
              <a:defRPr sz="1300" b="1">
                <a:solidFill>
                  <a:srgbClr val="003EA7"/>
                </a:solidFill>
                <a:latin typeface="+mn-lt"/>
                <a:cs typeface="Calibri Light" panose="020F0302020204030204" pitchFamily="34" charset="0"/>
              </a:defRPr>
            </a:pPr>
            <a:endParaRPr lang="es-CL"/>
          </a:p>
        </c:txPr>
      </c:legendEntry>
      <c:legendEntry>
        <c:idx val="1"/>
        <c:txPr>
          <a:bodyPr/>
          <a:lstStyle/>
          <a:p>
            <a:pPr>
              <a:defRPr sz="1300" b="1">
                <a:solidFill>
                  <a:srgbClr val="A03192"/>
                </a:solidFill>
                <a:latin typeface="+mn-lt"/>
                <a:cs typeface="Calibri Light" panose="020F0302020204030204" pitchFamily="34" charset="0"/>
              </a:defRPr>
            </a:pPr>
            <a:endParaRPr lang="es-CL"/>
          </a:p>
        </c:txPr>
      </c:legendEntry>
      <c:legendEntry>
        <c:idx val="2"/>
        <c:txPr>
          <a:bodyPr/>
          <a:lstStyle/>
          <a:p>
            <a:pPr>
              <a:defRPr sz="1300" b="1">
                <a:solidFill>
                  <a:srgbClr val="99BD13"/>
                </a:solidFill>
                <a:latin typeface="+mn-lt"/>
                <a:cs typeface="Calibri Light" panose="020F0302020204030204" pitchFamily="34" charset="0"/>
              </a:defRPr>
            </a:pPr>
            <a:endParaRPr lang="es-CL"/>
          </a:p>
        </c:txPr>
      </c:legendEntry>
      <c:layout>
        <c:manualLayout>
          <c:xMode val="edge"/>
          <c:yMode val="edge"/>
          <c:x val="0.34915135205441988"/>
          <c:y val="1.8204618328631961E-2"/>
          <c:w val="0.63200988351213694"/>
          <c:h val="8.5235563517633214E-2"/>
        </c:manualLayout>
      </c:layout>
      <c:overlay val="0"/>
      <c:spPr>
        <a:noFill/>
      </c:spPr>
      <c:txPr>
        <a:bodyPr/>
        <a:lstStyle/>
        <a:p>
          <a:pPr>
            <a:defRPr sz="1300" b="0">
              <a:latin typeface="+mn-lt"/>
              <a:cs typeface="Calibri Light" panose="020F0302020204030204"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33460122844E-2"/>
          <c:y val="0.13009339632042033"/>
          <c:w val="0.95849467396343124"/>
          <c:h val="0.65941288655134134"/>
        </c:manualLayout>
      </c:layout>
      <c:barChart>
        <c:barDir val="col"/>
        <c:grouping val="clustered"/>
        <c:varyColors val="0"/>
        <c:ser>
          <c:idx val="1"/>
          <c:order val="0"/>
          <c:tx>
            <c:strRef>
              <c:f>Sheet1!$A$2</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4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Sheet1!$B$2:$E$2</c:f>
              <c:numCache>
                <c:formatCode>0%</c:formatCode>
                <c:ptCount val="4"/>
                <c:pt idx="0">
                  <c:v>0.88099999999999989</c:v>
                </c:pt>
                <c:pt idx="1">
                  <c:v>0.93700000000000006</c:v>
                </c:pt>
                <c:pt idx="2">
                  <c:v>0.83400000000000007</c:v>
                </c:pt>
                <c:pt idx="3">
                  <c:v>0.80099999999999993</c:v>
                </c:pt>
              </c:numCache>
            </c:numRef>
          </c:val>
          <c:extLst>
            <c:ext xmlns:c16="http://schemas.microsoft.com/office/drawing/2014/chart" uri="{C3380CC4-5D6E-409C-BE32-E72D297353CC}">
              <c16:uniqueId val="{00000004-1140-46A9-89EF-5385BE2A7859}"/>
            </c:ext>
          </c:extLst>
        </c:ser>
        <c:ser>
          <c:idx val="0"/>
          <c:order val="1"/>
          <c:tx>
            <c:strRef>
              <c:f>Sheet1!$A$3</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40-46A9-89EF-5385BE2A7859}"/>
                </c:ext>
              </c:extLst>
            </c:dLbl>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40-46A9-89EF-5385BE2A7859}"/>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40-46A9-89EF-5385BE2A7859}"/>
                </c:ext>
              </c:extLst>
            </c:dLbl>
            <c:spPr>
              <a:noFill/>
              <a:ln>
                <a:noFill/>
              </a:ln>
              <a:effectLst/>
            </c:spPr>
            <c:txPr>
              <a:bodyPr/>
              <a:lstStyle/>
              <a:p>
                <a:pPr>
                  <a:defRPr sz="1400" b="1">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Sheet1!$B$3:$E$3</c:f>
              <c:numCache>
                <c:formatCode>0%</c:formatCode>
                <c:ptCount val="4"/>
                <c:pt idx="0">
                  <c:v>-5.0999999999999997E-2</c:v>
                </c:pt>
                <c:pt idx="1">
                  <c:v>-1.9E-2</c:v>
                </c:pt>
                <c:pt idx="2">
                  <c:v>-8.3000000000000004E-2</c:v>
                </c:pt>
                <c:pt idx="3">
                  <c:v>-7.8E-2</c:v>
                </c:pt>
              </c:numCache>
            </c:numRef>
          </c:val>
          <c:extLst>
            <c:ext xmlns:c16="http://schemas.microsoft.com/office/drawing/2014/chart" uri="{C3380CC4-5D6E-409C-BE32-E72D297353CC}">
              <c16:uniqueId val="{00000003-1140-46A9-89EF-5385BE2A7859}"/>
            </c:ext>
          </c:extLst>
        </c:ser>
        <c:dLbls>
          <c:showLegendKey val="0"/>
          <c:showVal val="0"/>
          <c:showCatName val="0"/>
          <c:showSerName val="0"/>
          <c:showPercent val="0"/>
          <c:showBubbleSize val="0"/>
        </c:dLbls>
        <c:gapWidth val="100"/>
        <c:overlap val="100"/>
        <c:axId val="240349280"/>
        <c:axId val="240349840"/>
      </c:barChart>
      <c:lineChart>
        <c:grouping val="standard"/>
        <c:varyColors val="0"/>
        <c:ser>
          <c:idx val="2"/>
          <c:order val="2"/>
          <c:tx>
            <c:strRef>
              <c:f>Sheet1!$A$4</c:f>
              <c:strCache>
                <c:ptCount val="1"/>
                <c:pt idx="0">
                  <c:v>% Neto</c:v>
                </c:pt>
              </c:strCache>
            </c:strRef>
          </c:tx>
          <c:spPr>
            <a:ln w="22225">
              <a:solidFill>
                <a:srgbClr val="99BD13"/>
              </a:solidFill>
              <a:prstDash val="sysDash"/>
            </a:ln>
          </c:spPr>
          <c:marker>
            <c:symbol val="circle"/>
            <c:size val="9"/>
            <c:spPr>
              <a:solidFill>
                <a:srgbClr val="99BD13"/>
              </a:solidFill>
              <a:ln w="22225">
                <a:noFill/>
                <a:prstDash val="sysDash"/>
              </a:ln>
            </c:spPr>
          </c:marker>
          <c:dPt>
            <c:idx val="3"/>
            <c:bubble3D val="0"/>
            <c:extLst>
              <c:ext xmlns:c16="http://schemas.microsoft.com/office/drawing/2014/chart" uri="{C3380CC4-5D6E-409C-BE32-E72D297353CC}">
                <c16:uniqueId val="{00000006-1140-46A9-89EF-5385BE2A7859}"/>
              </c:ext>
            </c:extLst>
          </c:dPt>
          <c:dPt>
            <c:idx val="6"/>
            <c:bubble3D val="0"/>
            <c:extLst>
              <c:ext xmlns:c16="http://schemas.microsoft.com/office/drawing/2014/chart" uri="{C3380CC4-5D6E-409C-BE32-E72D297353CC}">
                <c16:uniqueId val="{00000008-1140-46A9-89EF-5385BE2A7859}"/>
              </c:ext>
            </c:extLst>
          </c:dPt>
          <c:dLbls>
            <c:spPr>
              <a:noFill/>
              <a:ln w="25841">
                <a:noFill/>
              </a:ln>
            </c:spPr>
            <c:txPr>
              <a:bodyPr wrap="square" lIns="38100" tIns="19050" rIns="38100" bIns="19050" anchor="ctr">
                <a:spAutoFit/>
              </a:bodyPr>
              <a:lstStyle/>
              <a:p>
                <a:pPr>
                  <a:defRPr sz="14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Sheet1!$B$4:$E$4</c:f>
              <c:numCache>
                <c:formatCode>0%</c:formatCode>
                <c:ptCount val="4"/>
                <c:pt idx="0">
                  <c:v>0.83</c:v>
                </c:pt>
                <c:pt idx="1">
                  <c:v>0.91799999999999993</c:v>
                </c:pt>
                <c:pt idx="2">
                  <c:v>0.75099999999999989</c:v>
                </c:pt>
                <c:pt idx="3">
                  <c:v>0.72299999999999998</c:v>
                </c:pt>
              </c:numCache>
            </c:numRef>
          </c:val>
          <c:smooth val="0"/>
          <c:extLst>
            <c:ext xmlns:c16="http://schemas.microsoft.com/office/drawing/2014/chart" uri="{C3380CC4-5D6E-409C-BE32-E72D297353CC}">
              <c16:uniqueId val="{00000009-1140-46A9-89EF-5385BE2A7859}"/>
            </c:ext>
          </c:extLst>
        </c:ser>
        <c:dLbls>
          <c:showLegendKey val="0"/>
          <c:showVal val="0"/>
          <c:showCatName val="0"/>
          <c:showSerName val="0"/>
          <c:showPercent val="0"/>
          <c:showBubbleSize val="0"/>
        </c:dLbls>
        <c:marker val="1"/>
        <c:smooth val="0"/>
        <c:axId val="240349280"/>
        <c:axId val="240349840"/>
      </c:lineChart>
      <c:catAx>
        <c:axId val="240349280"/>
        <c:scaling>
          <c:orientation val="minMax"/>
        </c:scaling>
        <c:delete val="0"/>
        <c:axPos val="b"/>
        <c:numFmt formatCode="General" sourceLinked="1"/>
        <c:majorTickMark val="out"/>
        <c:minorTickMark val="none"/>
        <c:tickLblPos val="low"/>
        <c:spPr>
          <a:ln w="3231">
            <a:solidFill>
              <a:srgbClr val="898989"/>
            </a:solidFill>
            <a:prstDash val="solid"/>
          </a:ln>
        </c:spPr>
        <c:txPr>
          <a:bodyPr rot="0" vert="horz"/>
          <a:lstStyle/>
          <a:p>
            <a:pPr>
              <a:defRPr sz="16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240349840"/>
        <c:crosses val="autoZero"/>
        <c:auto val="1"/>
        <c:lblAlgn val="ctr"/>
        <c:lblOffset val="100"/>
        <c:tickLblSkip val="1"/>
        <c:tickMarkSkip val="1"/>
        <c:noMultiLvlLbl val="0"/>
      </c:catAx>
      <c:valAx>
        <c:axId val="240349840"/>
        <c:scaling>
          <c:orientation val="minMax"/>
          <c:max val="1"/>
          <c:min val="-0.30000000000000004"/>
        </c:scaling>
        <c:delete val="0"/>
        <c:axPos val="l"/>
        <c:numFmt formatCode="0%" sourceLinked="1"/>
        <c:majorTickMark val="out"/>
        <c:minorTickMark val="none"/>
        <c:tickLblPos val="none"/>
        <c:spPr>
          <a:ln>
            <a:noFill/>
          </a:ln>
        </c:spPr>
        <c:crossAx val="240349280"/>
        <c:crosses val="autoZero"/>
        <c:crossBetween val="between"/>
        <c:majorUnit val="0.2"/>
        <c:minorUnit val="0.2"/>
      </c:valAx>
      <c:spPr>
        <a:noFill/>
        <a:ln w="25374">
          <a:noFill/>
          <a:prstDash val="dash"/>
        </a:ln>
      </c:spPr>
    </c:plotArea>
    <c:legend>
      <c:legendPos val="l"/>
      <c:legendEntry>
        <c:idx val="0"/>
        <c:txPr>
          <a:bodyPr/>
          <a:lstStyle/>
          <a:p>
            <a:pPr>
              <a:defRPr sz="1300" b="1">
                <a:solidFill>
                  <a:srgbClr val="003EA7"/>
                </a:solidFill>
                <a:latin typeface="+mn-lt"/>
                <a:cs typeface="Calibri Light" panose="020F0302020204030204" pitchFamily="34" charset="0"/>
              </a:defRPr>
            </a:pPr>
            <a:endParaRPr lang="es-CL"/>
          </a:p>
        </c:txPr>
      </c:legendEntry>
      <c:legendEntry>
        <c:idx val="1"/>
        <c:txPr>
          <a:bodyPr/>
          <a:lstStyle/>
          <a:p>
            <a:pPr>
              <a:defRPr sz="1300" b="1">
                <a:solidFill>
                  <a:srgbClr val="A03192"/>
                </a:solidFill>
                <a:latin typeface="+mn-lt"/>
                <a:cs typeface="Calibri Light" panose="020F0302020204030204" pitchFamily="34" charset="0"/>
              </a:defRPr>
            </a:pPr>
            <a:endParaRPr lang="es-CL"/>
          </a:p>
        </c:txPr>
      </c:legendEntry>
      <c:legendEntry>
        <c:idx val="2"/>
        <c:txPr>
          <a:bodyPr/>
          <a:lstStyle/>
          <a:p>
            <a:pPr>
              <a:defRPr sz="1300" b="1">
                <a:solidFill>
                  <a:srgbClr val="99BD13"/>
                </a:solidFill>
                <a:latin typeface="+mn-lt"/>
                <a:cs typeface="Calibri Light" panose="020F0302020204030204" pitchFamily="34" charset="0"/>
              </a:defRPr>
            </a:pPr>
            <a:endParaRPr lang="es-CL"/>
          </a:p>
        </c:txPr>
      </c:legendEntry>
      <c:layout>
        <c:manualLayout>
          <c:xMode val="edge"/>
          <c:yMode val="edge"/>
          <c:x val="0.34915135205441988"/>
          <c:y val="1.8204618328631961E-2"/>
          <c:w val="0.63200988351213694"/>
          <c:h val="8.5235563517633214E-2"/>
        </c:manualLayout>
      </c:layout>
      <c:overlay val="0"/>
      <c:spPr>
        <a:noFill/>
      </c:spPr>
      <c:txPr>
        <a:bodyPr/>
        <a:lstStyle/>
        <a:p>
          <a:pPr>
            <a:defRPr sz="1300" b="0">
              <a:latin typeface="+mn-lt"/>
              <a:cs typeface="Calibri Light" panose="020F0302020204030204"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34528004577762E-2"/>
          <c:y val="0.13009339632042033"/>
          <c:w val="0.95849467396343124"/>
          <c:h val="0.57132714236205273"/>
        </c:manualLayout>
      </c:layout>
      <c:barChart>
        <c:barDir val="col"/>
        <c:grouping val="stacked"/>
        <c:varyColors val="0"/>
        <c:ser>
          <c:idx val="0"/>
          <c:order val="0"/>
          <c:tx>
            <c:strRef>
              <c:f>Sheet1!$A$3</c:f>
              <c:strCache>
                <c:ptCount val="1"/>
                <c:pt idx="0">
                  <c:v>% Notas 1 a 4</c:v>
                </c:pt>
              </c:strCache>
            </c:strRef>
          </c:tx>
          <c:spPr>
            <a:solidFill>
              <a:srgbClr val="A03192"/>
            </a:solidFill>
            <a:ln w="6350">
              <a:solidFill>
                <a:sysClr val="window" lastClr="FFFFFF"/>
              </a:solidFill>
            </a:ln>
          </c:spPr>
          <c:invertIfNegative val="0"/>
          <c:dLbls>
            <c:dLbl>
              <c:idx val="0"/>
              <c:layout>
                <c:manualLayout>
                  <c:x val="1.3382868916168866E-3"/>
                  <c:y val="-6.16600209325020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F95-4B81-87C7-FA5DE87689E1}"/>
                </c:ext>
              </c:extLst>
            </c:dLbl>
            <c:dLbl>
              <c:idx val="1"/>
              <c:layout>
                <c:manualLayout>
                  <c:x val="0"/>
                  <c:y val="-5.57876379865493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F95-4B81-87C7-FA5DE87689E1}"/>
                </c:ext>
              </c:extLst>
            </c:dLbl>
            <c:dLbl>
              <c:idx val="2"/>
              <c:layout>
                <c:manualLayout>
                  <c:x val="0"/>
                  <c:y val="-5.87238294595257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F95-4B81-87C7-FA5DE87689E1}"/>
                </c:ext>
              </c:extLst>
            </c:dLbl>
            <c:dLbl>
              <c:idx val="3"/>
              <c:layout>
                <c:manualLayout>
                  <c:x val="-9.8139904998014544E-17"/>
                  <c:y val="-6.75324038784546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95-4B81-87C7-FA5DE87689E1}"/>
                </c:ext>
              </c:extLst>
            </c:dLbl>
            <c:spPr>
              <a:noFill/>
              <a:ln>
                <a:noFill/>
              </a:ln>
              <a:effectLst/>
            </c:spPr>
            <c:txPr>
              <a:bodyPr wrap="square" lIns="38100" tIns="19050" rIns="38100" bIns="19050" anchor="ctr">
                <a:spAutoFit/>
              </a:bodyPr>
              <a:lstStyle/>
              <a:p>
                <a:pPr>
                  <a:defRPr sz="1400">
                    <a:solidFill>
                      <a:srgbClr val="A03192"/>
                    </a:solidFill>
                    <a:latin typeface="Calibri" panose="020F0502020204030204" pitchFamily="34" charset="0"/>
                    <a:cs typeface="Calibri" panose="020F0502020204030204" pitchFamily="34" charset="0"/>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Total</c:v>
                </c:pt>
                <c:pt idx="1">
                  <c:v>ACHS</c:v>
                </c:pt>
                <c:pt idx="2">
                  <c:v>MUTUAL</c:v>
                </c:pt>
                <c:pt idx="3">
                  <c:v>IST</c:v>
                </c:pt>
              </c:strCache>
            </c:strRef>
          </c:cat>
          <c:val>
            <c:numRef>
              <c:f>Sheet1!$B$3:$E$3</c:f>
              <c:numCache>
                <c:formatCode>0%</c:formatCode>
                <c:ptCount val="4"/>
                <c:pt idx="0">
                  <c:v>-0.127</c:v>
                </c:pt>
                <c:pt idx="1">
                  <c:v>-0.105</c:v>
                </c:pt>
                <c:pt idx="2">
                  <c:v>-0.14099999999999999</c:v>
                </c:pt>
                <c:pt idx="3">
                  <c:v>-0.17499999999999999</c:v>
                </c:pt>
              </c:numCache>
            </c:numRef>
          </c:val>
          <c:extLst>
            <c:ext xmlns:c16="http://schemas.microsoft.com/office/drawing/2014/chart" uri="{C3380CC4-5D6E-409C-BE32-E72D297353CC}">
              <c16:uniqueId val="{00000004-7F95-4B81-87C7-FA5DE87689E1}"/>
            </c:ext>
          </c:extLst>
        </c:ser>
        <c:ser>
          <c:idx val="2"/>
          <c:order val="1"/>
          <c:tx>
            <c:strRef>
              <c:f>Sheet1!$A$4</c:f>
              <c:strCache>
                <c:ptCount val="1"/>
                <c:pt idx="0">
                  <c:v>5%</c:v>
                </c:pt>
              </c:strCache>
            </c:strRef>
          </c:tx>
          <c:spPr>
            <a:solidFill>
              <a:srgbClr val="65D0C0"/>
            </a:solidFill>
            <a:ln w="6350">
              <a:solidFill>
                <a:sysClr val="window" lastClr="FFFFFF"/>
              </a:solidFill>
              <a:prstDash val="solid"/>
            </a:ln>
          </c:spPr>
          <c:invertIfNegative val="0"/>
          <c:dLbls>
            <c:spPr>
              <a:noFill/>
              <a:ln w="25841">
                <a:noFill/>
              </a:ln>
            </c:spPr>
            <c:txPr>
              <a:bodyPr wrap="square" lIns="38100" tIns="19050" rIns="38100" bIns="19050" anchor="ctr">
                <a:spAutoFit/>
              </a:bodyPr>
              <a:lstStyle/>
              <a:p>
                <a:pPr>
                  <a:defRPr sz="1400" b="1" i="0" u="none" strike="noStrike" baseline="0">
                    <a:solidFill>
                      <a:schemeClr val="bg1"/>
                    </a:solidFill>
                    <a:effectLst/>
                    <a:latin typeface="Calibri" pitchFamily="34" charset="0"/>
                    <a:ea typeface="Trebuchet MS"/>
                    <a:cs typeface="Calibri"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Total</c:v>
                </c:pt>
                <c:pt idx="1">
                  <c:v>ACHS</c:v>
                </c:pt>
                <c:pt idx="2">
                  <c:v>MUTUAL</c:v>
                </c:pt>
                <c:pt idx="3">
                  <c:v>IST</c:v>
                </c:pt>
              </c:strCache>
            </c:strRef>
          </c:cat>
          <c:val>
            <c:numRef>
              <c:f>Sheet1!$B$4:$E$4</c:f>
              <c:numCache>
                <c:formatCode>0%</c:formatCode>
                <c:ptCount val="4"/>
                <c:pt idx="0">
                  <c:v>0.114</c:v>
                </c:pt>
                <c:pt idx="1">
                  <c:v>8.900000000000001E-2</c:v>
                </c:pt>
                <c:pt idx="2">
                  <c:v>0.13</c:v>
                </c:pt>
                <c:pt idx="3">
                  <c:v>0.16300000000000001</c:v>
                </c:pt>
              </c:numCache>
            </c:numRef>
          </c:val>
          <c:extLst>
            <c:ext xmlns:c16="http://schemas.microsoft.com/office/drawing/2014/chart" uri="{C3380CC4-5D6E-409C-BE32-E72D297353CC}">
              <c16:uniqueId val="{00000007-7F95-4B81-87C7-FA5DE87689E1}"/>
            </c:ext>
          </c:extLst>
        </c:ser>
        <c:ser>
          <c:idx val="1"/>
          <c:order val="2"/>
          <c:tx>
            <c:strRef>
              <c:f>Sheet1!$A$2</c:f>
              <c:strCache>
                <c:ptCount val="1"/>
                <c:pt idx="0">
                  <c:v>% Notas 6 a 7</c:v>
                </c:pt>
              </c:strCache>
            </c:strRef>
          </c:tx>
          <c:spPr>
            <a:solidFill>
              <a:srgbClr val="003EA7"/>
            </a:solidFill>
            <a:ln w="6350">
              <a:solidFill>
                <a:sysClr val="window" lastClr="FFFFFF"/>
              </a:solidFill>
            </a:ln>
          </c:spPr>
          <c:invertIfNegative val="0"/>
          <c:dLbls>
            <c:dLbl>
              <c:idx val="0"/>
              <c:layout>
                <c:manualLayout>
                  <c:x val="4.0148606748506843E-3"/>
                  <c:y val="-0.214341977527269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F95-4B81-87C7-FA5DE87689E1}"/>
                </c:ext>
              </c:extLst>
            </c:dLbl>
            <c:dLbl>
              <c:idx val="1"/>
              <c:layout>
                <c:manualLayout>
                  <c:x val="1.3382868916168866E-3"/>
                  <c:y val="-0.226086743419174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F95-4B81-87C7-FA5DE87689E1}"/>
                </c:ext>
              </c:extLst>
            </c:dLbl>
            <c:dLbl>
              <c:idx val="2"/>
              <c:layout>
                <c:manualLayout>
                  <c:x val="2.6765737832336752E-3"/>
                  <c:y val="-0.205533403108340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F95-4B81-87C7-FA5DE87689E1}"/>
                </c:ext>
              </c:extLst>
            </c:dLbl>
            <c:dLbl>
              <c:idx val="3"/>
              <c:layout>
                <c:manualLayout>
                  <c:x val="0"/>
                  <c:y val="-0.1879162542704824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F95-4B81-87C7-FA5DE87689E1}"/>
                </c:ext>
              </c:extLst>
            </c:dLbl>
            <c:spPr>
              <a:noFill/>
              <a:ln>
                <a:noFill/>
              </a:ln>
              <a:effectLst/>
            </c:spPr>
            <c:txPr>
              <a:bodyPr wrap="square" lIns="38100" tIns="19050" rIns="38100" bIns="19050" anchor="ctr">
                <a:spAutoFit/>
              </a:bodyPr>
              <a:lstStyle/>
              <a:p>
                <a:pPr>
                  <a:defRPr sz="1400">
                    <a:solidFill>
                      <a:srgbClr val="003EA7"/>
                    </a:solidFill>
                    <a:latin typeface="Calibri" panose="020F0502020204030204" pitchFamily="34" charset="0"/>
                    <a:cs typeface="Calibri" panose="020F0502020204030204" pitchFamily="34" charset="0"/>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ACHS</c:v>
                </c:pt>
                <c:pt idx="2">
                  <c:v>MUTUAL</c:v>
                </c:pt>
                <c:pt idx="3">
                  <c:v>IST</c:v>
                </c:pt>
              </c:strCache>
            </c:strRef>
          </c:cat>
          <c:val>
            <c:numRef>
              <c:f>Sheet1!$B$2:$E$2</c:f>
              <c:numCache>
                <c:formatCode>0%</c:formatCode>
                <c:ptCount val="4"/>
                <c:pt idx="0">
                  <c:v>0.75900000000000001</c:v>
                </c:pt>
                <c:pt idx="1">
                  <c:v>0.80500000000000005</c:v>
                </c:pt>
                <c:pt idx="2">
                  <c:v>0.73</c:v>
                </c:pt>
                <c:pt idx="3">
                  <c:v>0.66200000000000003</c:v>
                </c:pt>
              </c:numCache>
            </c:numRef>
          </c:val>
          <c:extLst>
            <c:ext xmlns:c16="http://schemas.microsoft.com/office/drawing/2014/chart" uri="{C3380CC4-5D6E-409C-BE32-E72D297353CC}">
              <c16:uniqueId val="{00000000-7F95-4B81-87C7-FA5DE87689E1}"/>
            </c:ext>
          </c:extLst>
        </c:ser>
        <c:dLbls>
          <c:showLegendKey val="0"/>
          <c:showVal val="0"/>
          <c:showCatName val="0"/>
          <c:showSerName val="0"/>
          <c:showPercent val="0"/>
          <c:showBubbleSize val="0"/>
        </c:dLbls>
        <c:gapWidth val="150"/>
        <c:overlap val="100"/>
        <c:axId val="234261808"/>
        <c:axId val="234262368"/>
      </c:barChart>
      <c:catAx>
        <c:axId val="234261808"/>
        <c:scaling>
          <c:orientation val="minMax"/>
        </c:scaling>
        <c:delete val="0"/>
        <c:axPos val="b"/>
        <c:numFmt formatCode="General" sourceLinked="1"/>
        <c:majorTickMark val="out"/>
        <c:minorTickMark val="none"/>
        <c:tickLblPos val="low"/>
        <c:spPr>
          <a:ln w="3231">
            <a:solidFill>
              <a:srgbClr val="898989"/>
            </a:solidFill>
            <a:prstDash val="solid"/>
          </a:ln>
        </c:spPr>
        <c:txPr>
          <a:bodyPr rot="0" vert="horz"/>
          <a:lstStyle/>
          <a:p>
            <a:pPr>
              <a:defRPr sz="16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234262368"/>
        <c:crosses val="autoZero"/>
        <c:auto val="1"/>
        <c:lblAlgn val="ctr"/>
        <c:lblOffset val="100"/>
        <c:noMultiLvlLbl val="0"/>
      </c:catAx>
      <c:valAx>
        <c:axId val="234262368"/>
        <c:scaling>
          <c:orientation val="minMax"/>
          <c:max val="1"/>
          <c:min val="-0.30000000000000004"/>
        </c:scaling>
        <c:delete val="0"/>
        <c:axPos val="l"/>
        <c:numFmt formatCode="0%" sourceLinked="1"/>
        <c:majorTickMark val="out"/>
        <c:minorTickMark val="none"/>
        <c:tickLblPos val="none"/>
        <c:spPr>
          <a:ln>
            <a:noFill/>
          </a:ln>
        </c:spPr>
        <c:crossAx val="234261808"/>
        <c:crosses val="autoZero"/>
        <c:crossBetween val="between"/>
        <c:majorUnit val="0.2"/>
        <c:minorUnit val="0.2"/>
      </c:valAx>
      <c:spPr>
        <a:noFill/>
        <a:ln w="25374">
          <a:noFill/>
          <a:prstDash val="dash"/>
        </a:ln>
      </c:spPr>
    </c:plotArea>
    <c:legend>
      <c:legendPos val="l"/>
      <c:legendEntry>
        <c:idx val="0"/>
        <c:txPr>
          <a:bodyPr/>
          <a:lstStyle/>
          <a:p>
            <a:pPr>
              <a:defRPr sz="1300" b="1">
                <a:solidFill>
                  <a:srgbClr val="003EA7"/>
                </a:solidFill>
                <a:latin typeface="+mn-lt"/>
                <a:cs typeface="Calibri Light" panose="020F0302020204030204" pitchFamily="34" charset="0"/>
              </a:defRPr>
            </a:pPr>
            <a:endParaRPr lang="es-CL"/>
          </a:p>
        </c:txPr>
      </c:legendEntry>
      <c:legendEntry>
        <c:idx val="1"/>
        <c:txPr>
          <a:bodyPr/>
          <a:lstStyle/>
          <a:p>
            <a:pPr>
              <a:defRPr sz="1300" b="1">
                <a:solidFill>
                  <a:srgbClr val="65D0C0"/>
                </a:solidFill>
                <a:latin typeface="+mn-lt"/>
                <a:cs typeface="Calibri Light" panose="020F0302020204030204" pitchFamily="34" charset="0"/>
              </a:defRPr>
            </a:pPr>
            <a:endParaRPr lang="es-CL"/>
          </a:p>
        </c:txPr>
      </c:legendEntry>
      <c:legendEntry>
        <c:idx val="2"/>
        <c:txPr>
          <a:bodyPr/>
          <a:lstStyle/>
          <a:p>
            <a:pPr>
              <a:defRPr sz="1300" b="1">
                <a:solidFill>
                  <a:srgbClr val="A03192"/>
                </a:solidFill>
                <a:latin typeface="+mn-lt"/>
                <a:cs typeface="Calibri Light" panose="020F0302020204030204" pitchFamily="34" charset="0"/>
              </a:defRPr>
            </a:pPr>
            <a:endParaRPr lang="es-CL"/>
          </a:p>
        </c:txPr>
      </c:legendEntry>
      <c:layout>
        <c:manualLayout>
          <c:xMode val="edge"/>
          <c:yMode val="edge"/>
          <c:x val="0.50616412834740321"/>
          <c:y val="5.050272453137112E-2"/>
          <c:w val="0.45101069112085634"/>
          <c:h val="6.9975453901678281E-2"/>
        </c:manualLayout>
      </c:layout>
      <c:overlay val="0"/>
      <c:spPr>
        <a:noFill/>
      </c:spPr>
      <c:txPr>
        <a:bodyPr/>
        <a:lstStyle/>
        <a:p>
          <a:pPr>
            <a:defRPr sz="1300" b="0">
              <a:latin typeface="+mn-lt"/>
              <a:cs typeface="Calibri Light" panose="020F0302020204030204"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34528004577762E-2"/>
          <c:y val="0.10660386453661001"/>
          <c:w val="0.95849467396343124"/>
          <c:h val="0.59809775272805121"/>
        </c:manualLayout>
      </c:layout>
      <c:barChart>
        <c:barDir val="col"/>
        <c:grouping val="clustered"/>
        <c:varyColors val="0"/>
        <c:ser>
          <c:idx val="1"/>
          <c:order val="0"/>
          <c:tx>
            <c:strRef>
              <c:f>Sheet1!$A$2</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4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Amabilidad en el trato del personal</c:v>
                </c:pt>
                <c:pt idx="2">
                  <c:v> Claridad en la entrega de información administrativa</c:v>
                </c:pt>
                <c:pt idx="3">
                  <c:v>Disposición y claridad para resolver preguntas</c:v>
                </c:pt>
              </c:strCache>
            </c:strRef>
          </c:cat>
          <c:val>
            <c:numRef>
              <c:f>Sheet1!$B$2:$E$2</c:f>
              <c:numCache>
                <c:formatCode>0%</c:formatCode>
                <c:ptCount val="4"/>
                <c:pt idx="0">
                  <c:v>0.88100000000000001</c:v>
                </c:pt>
                <c:pt idx="1">
                  <c:v>0.91600000000000004</c:v>
                </c:pt>
                <c:pt idx="2">
                  <c:v>0.84</c:v>
                </c:pt>
                <c:pt idx="3">
                  <c:v>0.86899999999999999</c:v>
                </c:pt>
              </c:numCache>
            </c:numRef>
          </c:val>
          <c:extLst>
            <c:ext xmlns:c16="http://schemas.microsoft.com/office/drawing/2014/chart" uri="{C3380CC4-5D6E-409C-BE32-E72D297353CC}">
              <c16:uniqueId val="{00000000-6078-4DBE-91A1-B88E03851815}"/>
            </c:ext>
          </c:extLst>
        </c:ser>
        <c:ser>
          <c:idx val="0"/>
          <c:order val="1"/>
          <c:tx>
            <c:strRef>
              <c:f>Sheet1!$A$3</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78-4DBE-91A1-B88E03851815}"/>
                </c:ext>
              </c:extLst>
            </c:dLbl>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78-4DBE-91A1-B88E03851815}"/>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78-4DBE-91A1-B88E03851815}"/>
                </c:ext>
              </c:extLst>
            </c:dLbl>
            <c:spPr>
              <a:noFill/>
              <a:ln>
                <a:noFill/>
              </a:ln>
              <a:effectLst/>
            </c:spPr>
            <c:txPr>
              <a:bodyPr/>
              <a:lstStyle/>
              <a:p>
                <a:pPr>
                  <a:defRPr sz="1400" b="1">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Amabilidad en el trato del personal</c:v>
                </c:pt>
                <c:pt idx="2">
                  <c:v> Claridad en la entrega de información administrativa</c:v>
                </c:pt>
                <c:pt idx="3">
                  <c:v>Disposición y claridad para resolver preguntas</c:v>
                </c:pt>
              </c:strCache>
            </c:strRef>
          </c:cat>
          <c:val>
            <c:numRef>
              <c:f>Sheet1!$B$3:$E$3</c:f>
              <c:numCache>
                <c:formatCode>0%</c:formatCode>
                <c:ptCount val="4"/>
                <c:pt idx="0">
                  <c:v>-5.0999999999999997E-2</c:v>
                </c:pt>
                <c:pt idx="1">
                  <c:v>-0.03</c:v>
                </c:pt>
                <c:pt idx="2">
                  <c:v>-8.2000000000000003E-2</c:v>
                </c:pt>
                <c:pt idx="3">
                  <c:v>-5.6000000000000001E-2</c:v>
                </c:pt>
              </c:numCache>
            </c:numRef>
          </c:val>
          <c:extLst>
            <c:ext xmlns:c16="http://schemas.microsoft.com/office/drawing/2014/chart" uri="{C3380CC4-5D6E-409C-BE32-E72D297353CC}">
              <c16:uniqueId val="{00000004-6078-4DBE-91A1-B88E03851815}"/>
            </c:ext>
          </c:extLst>
        </c:ser>
        <c:dLbls>
          <c:showLegendKey val="0"/>
          <c:showVal val="0"/>
          <c:showCatName val="0"/>
          <c:showSerName val="0"/>
          <c:showPercent val="0"/>
          <c:showBubbleSize val="0"/>
        </c:dLbls>
        <c:gapWidth val="100"/>
        <c:overlap val="100"/>
        <c:axId val="240599712"/>
        <c:axId val="240600272"/>
      </c:barChart>
      <c:lineChart>
        <c:grouping val="standard"/>
        <c:varyColors val="0"/>
        <c:ser>
          <c:idx val="2"/>
          <c:order val="2"/>
          <c:tx>
            <c:strRef>
              <c:f>Sheet1!$A$4</c:f>
              <c:strCache>
                <c:ptCount val="1"/>
                <c:pt idx="0">
                  <c:v>% Neto</c:v>
                </c:pt>
              </c:strCache>
            </c:strRef>
          </c:tx>
          <c:spPr>
            <a:ln w="22225">
              <a:solidFill>
                <a:srgbClr val="99BD13"/>
              </a:solidFill>
              <a:prstDash val="sysDash"/>
            </a:ln>
          </c:spPr>
          <c:marker>
            <c:symbol val="circle"/>
            <c:size val="9"/>
            <c:spPr>
              <a:solidFill>
                <a:srgbClr val="99BD13"/>
              </a:solidFill>
              <a:ln w="22225">
                <a:noFill/>
                <a:prstDash val="sysDash"/>
              </a:ln>
            </c:spPr>
          </c:marker>
          <c:dPt>
            <c:idx val="3"/>
            <c:bubble3D val="0"/>
            <c:extLst>
              <c:ext xmlns:c16="http://schemas.microsoft.com/office/drawing/2014/chart" uri="{C3380CC4-5D6E-409C-BE32-E72D297353CC}">
                <c16:uniqueId val="{00000005-6078-4DBE-91A1-B88E03851815}"/>
              </c:ext>
            </c:extLst>
          </c:dPt>
          <c:dPt>
            <c:idx val="6"/>
            <c:bubble3D val="0"/>
            <c:extLst>
              <c:ext xmlns:c16="http://schemas.microsoft.com/office/drawing/2014/chart" uri="{C3380CC4-5D6E-409C-BE32-E72D297353CC}">
                <c16:uniqueId val="{00000006-6078-4DBE-91A1-B88E03851815}"/>
              </c:ext>
            </c:extLst>
          </c:dPt>
          <c:dLbls>
            <c:spPr>
              <a:noFill/>
              <a:ln w="25841">
                <a:noFill/>
              </a:ln>
            </c:spPr>
            <c:txPr>
              <a:bodyPr wrap="square" lIns="38100" tIns="19050" rIns="38100" bIns="19050" anchor="ctr">
                <a:spAutoFit/>
              </a:bodyPr>
              <a:lstStyle/>
              <a:p>
                <a:pPr>
                  <a:defRPr sz="14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Amabilidad en el trato del personal</c:v>
                </c:pt>
                <c:pt idx="2">
                  <c:v> Claridad en la entrega de información administrativa</c:v>
                </c:pt>
                <c:pt idx="3">
                  <c:v>Disposición y claridad para resolver preguntas</c:v>
                </c:pt>
              </c:strCache>
            </c:strRef>
          </c:cat>
          <c:val>
            <c:numRef>
              <c:f>Sheet1!$B$4:$E$4</c:f>
              <c:numCache>
                <c:formatCode>0%</c:formatCode>
                <c:ptCount val="4"/>
                <c:pt idx="0">
                  <c:v>0.83</c:v>
                </c:pt>
                <c:pt idx="1">
                  <c:v>0.88600000000000001</c:v>
                </c:pt>
                <c:pt idx="2">
                  <c:v>0.75800000000000001</c:v>
                </c:pt>
                <c:pt idx="3">
                  <c:v>0.81299999999999994</c:v>
                </c:pt>
              </c:numCache>
            </c:numRef>
          </c:val>
          <c:smooth val="0"/>
          <c:extLst>
            <c:ext xmlns:c16="http://schemas.microsoft.com/office/drawing/2014/chart" uri="{C3380CC4-5D6E-409C-BE32-E72D297353CC}">
              <c16:uniqueId val="{00000007-6078-4DBE-91A1-B88E03851815}"/>
            </c:ext>
          </c:extLst>
        </c:ser>
        <c:dLbls>
          <c:showLegendKey val="0"/>
          <c:showVal val="0"/>
          <c:showCatName val="0"/>
          <c:showSerName val="0"/>
          <c:showPercent val="0"/>
          <c:showBubbleSize val="0"/>
        </c:dLbls>
        <c:marker val="1"/>
        <c:smooth val="0"/>
        <c:axId val="240599712"/>
        <c:axId val="240600272"/>
      </c:lineChart>
      <c:catAx>
        <c:axId val="240599712"/>
        <c:scaling>
          <c:orientation val="minMax"/>
        </c:scaling>
        <c:delete val="0"/>
        <c:axPos val="b"/>
        <c:numFmt formatCode="General" sourceLinked="1"/>
        <c:majorTickMark val="out"/>
        <c:minorTickMark val="none"/>
        <c:tickLblPos val="low"/>
        <c:spPr>
          <a:ln w="3231">
            <a:solidFill>
              <a:srgbClr val="898989"/>
            </a:solidFill>
            <a:prstDash val="solid"/>
          </a:ln>
        </c:spPr>
        <c:txPr>
          <a:bodyPr rot="0" vert="horz"/>
          <a:lstStyle/>
          <a:p>
            <a:pPr>
              <a:defRPr sz="14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240600272"/>
        <c:crosses val="autoZero"/>
        <c:auto val="1"/>
        <c:lblAlgn val="ctr"/>
        <c:lblOffset val="100"/>
        <c:tickLblSkip val="1"/>
        <c:tickMarkSkip val="1"/>
        <c:noMultiLvlLbl val="0"/>
      </c:catAx>
      <c:valAx>
        <c:axId val="240600272"/>
        <c:scaling>
          <c:orientation val="minMax"/>
          <c:max val="1"/>
          <c:min val="-0.30000000000000004"/>
        </c:scaling>
        <c:delete val="0"/>
        <c:axPos val="l"/>
        <c:numFmt formatCode="0%" sourceLinked="1"/>
        <c:majorTickMark val="out"/>
        <c:minorTickMark val="none"/>
        <c:tickLblPos val="none"/>
        <c:spPr>
          <a:ln>
            <a:noFill/>
          </a:ln>
        </c:spPr>
        <c:crossAx val="240599712"/>
        <c:crosses val="autoZero"/>
        <c:crossBetween val="between"/>
        <c:majorUnit val="0.2"/>
        <c:minorUnit val="0.2"/>
      </c:valAx>
      <c:spPr>
        <a:noFill/>
        <a:ln w="25374">
          <a:noFill/>
          <a:prstDash val="dash"/>
        </a:ln>
      </c:spPr>
    </c:plotArea>
    <c:legend>
      <c:legendPos val="l"/>
      <c:legendEntry>
        <c:idx val="0"/>
        <c:txPr>
          <a:bodyPr/>
          <a:lstStyle/>
          <a:p>
            <a:pPr>
              <a:defRPr sz="1300" b="1">
                <a:solidFill>
                  <a:srgbClr val="003EA7"/>
                </a:solidFill>
                <a:latin typeface="+mn-lt"/>
                <a:cs typeface="Calibri Light" panose="020F0302020204030204" pitchFamily="34" charset="0"/>
              </a:defRPr>
            </a:pPr>
            <a:endParaRPr lang="es-CL"/>
          </a:p>
        </c:txPr>
      </c:legendEntry>
      <c:legendEntry>
        <c:idx val="1"/>
        <c:txPr>
          <a:bodyPr/>
          <a:lstStyle/>
          <a:p>
            <a:pPr>
              <a:defRPr sz="1300" b="1">
                <a:solidFill>
                  <a:srgbClr val="A03192"/>
                </a:solidFill>
                <a:latin typeface="+mn-lt"/>
                <a:cs typeface="Calibri Light" panose="020F0302020204030204" pitchFamily="34" charset="0"/>
              </a:defRPr>
            </a:pPr>
            <a:endParaRPr lang="es-CL"/>
          </a:p>
        </c:txPr>
      </c:legendEntry>
      <c:legendEntry>
        <c:idx val="2"/>
        <c:txPr>
          <a:bodyPr/>
          <a:lstStyle/>
          <a:p>
            <a:pPr>
              <a:defRPr sz="1300" b="1">
                <a:solidFill>
                  <a:srgbClr val="99BD13"/>
                </a:solidFill>
                <a:latin typeface="+mn-lt"/>
                <a:cs typeface="Calibri Light" panose="020F0302020204030204" pitchFamily="34" charset="0"/>
              </a:defRPr>
            </a:pPr>
            <a:endParaRPr lang="es-CL"/>
          </a:p>
        </c:txPr>
      </c:legendEntry>
      <c:layout>
        <c:manualLayout>
          <c:xMode val="edge"/>
          <c:yMode val="edge"/>
          <c:x val="0.34915135205441988"/>
          <c:y val="1.8204618328631961E-2"/>
          <c:w val="0.63200988351213694"/>
          <c:h val="8.5235563517633214E-2"/>
        </c:manualLayout>
      </c:layout>
      <c:overlay val="0"/>
      <c:spPr>
        <a:noFill/>
      </c:spPr>
      <c:txPr>
        <a:bodyPr/>
        <a:lstStyle/>
        <a:p>
          <a:pPr>
            <a:defRPr sz="1300" b="0">
              <a:latin typeface="+mn-lt"/>
              <a:cs typeface="Calibri Light" panose="020F0302020204030204"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8051472038342"/>
          <c:y val="0.10436797423931624"/>
          <c:w val="0.77797717025003921"/>
          <c:h val="0.79702956892873245"/>
        </c:manualLayout>
      </c:layout>
      <c:barChart>
        <c:barDir val="col"/>
        <c:grouping val="percentStacked"/>
        <c:varyColors val="0"/>
        <c:ser>
          <c:idx val="0"/>
          <c:order val="0"/>
          <c:tx>
            <c:strRef>
              <c:f>Hoja1!$A$2</c:f>
              <c:strCache>
                <c:ptCount val="1"/>
                <c:pt idx="0">
                  <c:v>Visita del Papa Francisco (19-Ene)</c:v>
                </c:pt>
              </c:strCache>
            </c:strRef>
          </c:tx>
          <c:spPr>
            <a:solidFill>
              <a:srgbClr val="A03192"/>
            </a:solidFill>
            <a:ln w="12700">
              <a:noFill/>
            </a:ln>
            <a:effectLst/>
          </c:spPr>
          <c:invertIfNegative val="0"/>
          <c:dLbls>
            <c:numFmt formatCode="0&quot;%&quot;" sourceLinked="0"/>
            <c:spPr>
              <a:noFill/>
              <a:ln>
                <a:noFill/>
              </a:ln>
              <a:effectLst/>
            </c:spPr>
            <c:txPr>
              <a:bodyPr/>
              <a:lstStyle/>
              <a:p>
                <a:pPr>
                  <a:defRPr b="1">
                    <a:solidFill>
                      <a:srgbClr val="A03192"/>
                    </a:solidFill>
                    <a:latin typeface="+mn-lt"/>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Hoja1!$B$2:$E$2</c:f>
            </c:numRef>
          </c:val>
          <c:extLst>
            <c:ext xmlns:c16="http://schemas.microsoft.com/office/drawing/2014/chart" uri="{C3380CC4-5D6E-409C-BE32-E72D297353CC}">
              <c16:uniqueId val="{00000000-D8BD-4790-A92D-CDFDB0167842}"/>
            </c:ext>
          </c:extLst>
        </c:ser>
        <c:ser>
          <c:idx val="1"/>
          <c:order val="1"/>
          <c:tx>
            <c:strRef>
              <c:f>Hoja1!$A$3</c:f>
              <c:strCache>
                <c:ptCount val="1"/>
                <c:pt idx="0">
                  <c:v>Polémica por el Banco Mundial (19-Ene)</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Hoja1!$B$3:$E$3</c:f>
            </c:numRef>
          </c:val>
          <c:extLst>
            <c:ext xmlns:c16="http://schemas.microsoft.com/office/drawing/2014/chart" uri="{C3380CC4-5D6E-409C-BE32-E72D297353CC}">
              <c16:uniqueId val="{00000000-F40C-4A7C-92C2-4EDBB4565250}"/>
            </c:ext>
          </c:extLst>
        </c:ser>
        <c:ser>
          <c:idx val="2"/>
          <c:order val="2"/>
          <c:tx>
            <c:strRef>
              <c:f>Hoja1!$A$4</c:f>
              <c:strCache>
                <c:ptCount val="1"/>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Hoja1!$B$4:$E$4</c:f>
            </c:numRef>
          </c:val>
          <c:extLst>
            <c:ext xmlns:c16="http://schemas.microsoft.com/office/drawing/2014/chart" uri="{C3380CC4-5D6E-409C-BE32-E72D297353CC}">
              <c16:uniqueId val="{00000001-F40C-4A7C-92C2-4EDBB4565250}"/>
            </c:ext>
          </c:extLst>
        </c:ser>
        <c:ser>
          <c:idx val="3"/>
          <c:order val="3"/>
          <c:tx>
            <c:strRef>
              <c:f>Hoja1!$A$5</c:f>
              <c:strCache>
                <c:ptCount val="1"/>
                <c:pt idx="0">
                  <c:v>Fallecimiento de Nicanor Parra (26-Ene)</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Hoja1!$B$5:$E$5</c:f>
            </c:numRef>
          </c:val>
          <c:extLst>
            <c:ext xmlns:c16="http://schemas.microsoft.com/office/drawing/2014/chart" uri="{C3380CC4-5D6E-409C-BE32-E72D297353CC}">
              <c16:uniqueId val="{00000002-F40C-4A7C-92C2-4EDBB4565250}"/>
            </c:ext>
          </c:extLst>
        </c:ser>
        <c:ser>
          <c:idx val="4"/>
          <c:order val="4"/>
          <c:tx>
            <c:strRef>
              <c:f>Hoja1!$A$6</c:f>
              <c:strCache>
                <c:ptCount val="1"/>
                <c:pt idx="0">
                  <c:v>Nombramiento del gabinete de Sebastián Piñera (26-Ene)</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Hoja1!$B$6:$E$6</c:f>
            </c:numRef>
          </c:val>
          <c:extLst>
            <c:ext xmlns:c16="http://schemas.microsoft.com/office/drawing/2014/chart" uri="{C3380CC4-5D6E-409C-BE32-E72D297353CC}">
              <c16:uniqueId val="{00000015-F40C-4A7C-92C2-4EDBB4565250}"/>
            </c:ext>
          </c:extLst>
        </c:ser>
        <c:ser>
          <c:idx val="5"/>
          <c:order val="5"/>
          <c:tx>
            <c:strRef>
              <c:f>Hoja1!$A$7</c:f>
              <c:strCache>
                <c:ptCount val="1"/>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Hoja1!$B$7:$E$7</c:f>
            </c:numRef>
          </c:val>
          <c:extLst>
            <c:ext xmlns:c16="http://schemas.microsoft.com/office/drawing/2014/chart" uri="{C3380CC4-5D6E-409C-BE32-E72D297353CC}">
              <c16:uniqueId val="{00000016-F40C-4A7C-92C2-4EDBB4565250}"/>
            </c:ext>
          </c:extLst>
        </c:ser>
        <c:ser>
          <c:idx val="6"/>
          <c:order val="6"/>
          <c:tx>
            <c:strRef>
              <c:f>Hoja1!$A$8</c:f>
              <c:strCache>
                <c:ptCount val="1"/>
                <c:pt idx="0">
                  <c:v>El conflicto entre Carabineros y la Fiscalía por la llamada "Operación Huracán" (02-Feb)</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Hoja1!$B$8:$E$8</c:f>
            </c:numRef>
          </c:val>
          <c:extLst>
            <c:ext xmlns:c16="http://schemas.microsoft.com/office/drawing/2014/chart" uri="{C3380CC4-5D6E-409C-BE32-E72D297353CC}">
              <c16:uniqueId val="{00000017-F40C-4A7C-92C2-4EDBB4565250}"/>
            </c:ext>
          </c:extLst>
        </c:ser>
        <c:ser>
          <c:idx val="7"/>
          <c:order val="7"/>
          <c:tx>
            <c:strRef>
              <c:f>Hoja1!$A$9</c:f>
              <c:strCache>
                <c:ptCount val="1"/>
                <c:pt idx="0">
                  <c:v>Papa envía a Arzobispo para recabar información sobre Caso Barros (02-Feb)</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Hoja1!$B$9:$E$9</c:f>
            </c:numRef>
          </c:val>
          <c:extLst>
            <c:ext xmlns:c16="http://schemas.microsoft.com/office/drawing/2014/chart" uri="{C3380CC4-5D6E-409C-BE32-E72D297353CC}">
              <c16:uniqueId val="{00000018-F40C-4A7C-92C2-4EDBB4565250}"/>
            </c:ext>
          </c:extLst>
        </c:ser>
        <c:ser>
          <c:idx val="8"/>
          <c:order val="8"/>
          <c:tx>
            <c:strRef>
              <c:f>Hoja1!$A$10</c:f>
              <c:strCache>
                <c:ptCount val="1"/>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Hoja1!$B$10:$E$10</c:f>
            </c:numRef>
          </c:val>
          <c:extLst>
            <c:ext xmlns:c16="http://schemas.microsoft.com/office/drawing/2014/chart" uri="{C3380CC4-5D6E-409C-BE32-E72D297353CC}">
              <c16:uniqueId val="{00000019-F40C-4A7C-92C2-4EDBB4565250}"/>
            </c:ext>
          </c:extLst>
        </c:ser>
        <c:ser>
          <c:idx val="9"/>
          <c:order val="9"/>
          <c:tx>
            <c:strRef>
              <c:f>Hoja1!$A$11</c:f>
              <c:strCache>
                <c:ptCount val="1"/>
                <c:pt idx="0">
                  <c:v>El conflicto entre Carabineros y la Fiscalía por la llamada “operación huracán (09-Feb)</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Hoja1!$B$11:$E$11</c:f>
            </c:numRef>
          </c:val>
          <c:extLst>
            <c:ext xmlns:c16="http://schemas.microsoft.com/office/drawing/2014/chart" uri="{C3380CC4-5D6E-409C-BE32-E72D297353CC}">
              <c16:uniqueId val="{0000001A-F40C-4A7C-92C2-4EDBB4565250}"/>
            </c:ext>
          </c:extLst>
        </c:ser>
        <c:ser>
          <c:idx val="10"/>
          <c:order val="10"/>
          <c:tx>
            <c:strRef>
              <c:f>Hoja1!$A$12</c:f>
              <c:strCache>
                <c:ptCount val="1"/>
                <c:pt idx="0">
                  <c:v>La disminución de la evasión del Transantiago (09-Feb)</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Hoja1!$B$12:$E$12</c:f>
            </c:numRef>
          </c:val>
          <c:extLst>
            <c:ext xmlns:c16="http://schemas.microsoft.com/office/drawing/2014/chart" uri="{C3380CC4-5D6E-409C-BE32-E72D297353CC}">
              <c16:uniqueId val="{0000001B-F40C-4A7C-92C2-4EDBB4565250}"/>
            </c:ext>
          </c:extLst>
        </c:ser>
        <c:ser>
          <c:idx val="11"/>
          <c:order val="11"/>
          <c:tx>
            <c:strRef>
              <c:f>Hoja1!$A$13</c:f>
              <c:strCache>
                <c:ptCount val="1"/>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Hoja1!$B$13:$E$13</c:f>
            </c:numRef>
          </c:val>
          <c:extLst>
            <c:ext xmlns:c16="http://schemas.microsoft.com/office/drawing/2014/chart" uri="{C3380CC4-5D6E-409C-BE32-E72D297353CC}">
              <c16:uniqueId val="{0000001C-F40C-4A7C-92C2-4EDBB4565250}"/>
            </c:ext>
          </c:extLst>
        </c:ser>
        <c:ser>
          <c:idx val="12"/>
          <c:order val="12"/>
          <c:tx>
            <c:strRef>
              <c:f>Hoja1!$A$14</c:f>
              <c:strCache>
                <c:ptCount val="1"/>
                <c:pt idx="0">
                  <c:v>El hallazgo con vida de Emmelyn después de estar ocho días desaparecida (16-Feb)</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Hoja1!$B$14:$E$14</c:f>
            </c:numRef>
          </c:val>
          <c:extLst>
            <c:ext xmlns:c16="http://schemas.microsoft.com/office/drawing/2014/chart" uri="{C3380CC4-5D6E-409C-BE32-E72D297353CC}">
              <c16:uniqueId val="{0000001D-F40C-4A7C-92C2-4EDBB4565250}"/>
            </c:ext>
          </c:extLst>
        </c:ser>
        <c:ser>
          <c:idx val="13"/>
          <c:order val="13"/>
          <c:tx>
            <c:strRef>
              <c:f>Hoja1!$A$15</c:f>
              <c:strCache>
                <c:ptCount val="1"/>
                <c:pt idx="0">
                  <c:v>El conflicto entre Carabineros y la Fiscalía por la llamada “operación huracán”  (16-Feb)</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Hoja1!$B$15:$E$15</c:f>
            </c:numRef>
          </c:val>
          <c:extLst>
            <c:ext xmlns:c16="http://schemas.microsoft.com/office/drawing/2014/chart" uri="{C3380CC4-5D6E-409C-BE32-E72D297353CC}">
              <c16:uniqueId val="{0000001E-F40C-4A7C-92C2-4EDBB4565250}"/>
            </c:ext>
          </c:extLst>
        </c:ser>
        <c:ser>
          <c:idx val="14"/>
          <c:order val="14"/>
          <c:tx>
            <c:strRef>
              <c:f>Hoja1!$A$16</c:f>
              <c:strCache>
                <c:ptCount val="1"/>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Hoja1!$B$16:$E$16</c:f>
            </c:numRef>
          </c:val>
          <c:extLst>
            <c:ext xmlns:c16="http://schemas.microsoft.com/office/drawing/2014/chart" uri="{C3380CC4-5D6E-409C-BE32-E72D297353CC}">
              <c16:uniqueId val="{0000001F-F40C-4A7C-92C2-4EDBB4565250}"/>
            </c:ext>
          </c:extLst>
        </c:ser>
        <c:ser>
          <c:idx val="15"/>
          <c:order val="15"/>
          <c:tx>
            <c:strRef>
              <c:f>Hoja1!$A$17</c:f>
              <c:strCache>
                <c:ptCount val="1"/>
                <c:pt idx="0">
                  <c:v>El conflicto entre Carabineros, la Fiscalía y el Gobierno por la llamada "Operación Huracán" (23-Feb)</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Hoja1!$B$17:$E$17</c:f>
            </c:numRef>
          </c:val>
          <c:extLst>
            <c:ext xmlns:c16="http://schemas.microsoft.com/office/drawing/2014/chart" uri="{C3380CC4-5D6E-409C-BE32-E72D297353CC}">
              <c16:uniqueId val="{00000020-F40C-4A7C-92C2-4EDBB4565250}"/>
            </c:ext>
          </c:extLst>
        </c:ser>
        <c:ser>
          <c:idx val="16"/>
          <c:order val="16"/>
          <c:tx>
            <c:strRef>
              <c:f>Hoja1!$A$18</c:f>
              <c:strCache>
                <c:ptCount val="1"/>
                <c:pt idx="0">
                  <c:v>El alza en la tarifa del Transantiago (23-Feb)</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Hoja1!$B$18:$E$18</c:f>
            </c:numRef>
          </c:val>
          <c:extLst>
            <c:ext xmlns:c16="http://schemas.microsoft.com/office/drawing/2014/chart" uri="{C3380CC4-5D6E-409C-BE32-E72D297353CC}">
              <c16:uniqueId val="{00000021-F40C-4A7C-92C2-4EDBB4565250}"/>
            </c:ext>
          </c:extLst>
        </c:ser>
        <c:ser>
          <c:idx val="17"/>
          <c:order val="17"/>
          <c:tx>
            <c:strRef>
              <c:f>Hoja1!$A$19</c:f>
              <c:strCache>
                <c:ptCount val="1"/>
              </c:strCache>
            </c:strRef>
          </c:tx>
          <c:invertIfNegative val="0"/>
          <c:dLbls>
            <c:numFmt formatCode="0&quot;%&quot;" sourceLinked="0"/>
            <c:spPr>
              <a:noFill/>
              <a:ln>
                <a:noFill/>
              </a:ln>
              <a:effectLst/>
            </c:spPr>
            <c:txPr>
              <a:bodyPr wrap="square" lIns="38100" tIns="19050" rIns="38100" bIns="19050" anchor="ctr">
                <a:spAutoFit/>
              </a:bodyPr>
              <a:lstStyle/>
              <a:p>
                <a:pPr>
                  <a:defRPr>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Hoja1!$B$19:$E$19</c:f>
            </c:numRef>
          </c:val>
          <c:extLst>
            <c:ext xmlns:c16="http://schemas.microsoft.com/office/drawing/2014/chart" uri="{C3380CC4-5D6E-409C-BE32-E72D297353CC}">
              <c16:uniqueId val="{00000022-F40C-4A7C-92C2-4EDBB4565250}"/>
            </c:ext>
          </c:extLst>
        </c:ser>
        <c:ser>
          <c:idx val="18"/>
          <c:order val="18"/>
          <c:tx>
            <c:strRef>
              <c:f>Hoja1!$A$20</c:f>
              <c:strCache>
                <c:ptCount val="1"/>
                <c:pt idx="0">
                  <c:v>Hasta 2 horas</c:v>
                </c:pt>
              </c:strCache>
            </c:strRef>
          </c:tx>
          <c:spPr>
            <a:solidFill>
              <a:srgbClr val="A03192"/>
            </a:solidFill>
            <a:ln>
              <a:solidFill>
                <a:sysClr val="window" lastClr="FFFFFF"/>
              </a:solidFill>
            </a:ln>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Hoja1!$B$20:$E$20</c:f>
              <c:numCache>
                <c:formatCode>0%</c:formatCode>
                <c:ptCount val="4"/>
                <c:pt idx="0">
                  <c:v>0.53900000000000003</c:v>
                </c:pt>
                <c:pt idx="1">
                  <c:v>0.57299999999999995</c:v>
                </c:pt>
                <c:pt idx="2">
                  <c:v>0.48100000000000004</c:v>
                </c:pt>
                <c:pt idx="3">
                  <c:v>0.59899999999999998</c:v>
                </c:pt>
              </c:numCache>
            </c:numRef>
          </c:val>
          <c:extLst>
            <c:ext xmlns:c16="http://schemas.microsoft.com/office/drawing/2014/chart" uri="{C3380CC4-5D6E-409C-BE32-E72D297353CC}">
              <c16:uniqueId val="{00000023-F40C-4A7C-92C2-4EDBB4565250}"/>
            </c:ext>
          </c:extLst>
        </c:ser>
        <c:ser>
          <c:idx val="19"/>
          <c:order val="19"/>
          <c:tx>
            <c:strRef>
              <c:f>Hoja1!$A$21</c:f>
              <c:strCache>
                <c:ptCount val="1"/>
                <c:pt idx="0">
                  <c:v>Entre 3 y 5 horas</c:v>
                </c:pt>
              </c:strCache>
            </c:strRef>
          </c:tx>
          <c:spPr>
            <a:solidFill>
              <a:srgbClr val="99BD13"/>
            </a:solidFill>
            <a:ln>
              <a:solidFill>
                <a:sysClr val="window" lastClr="FFFFFF"/>
              </a:solidFill>
            </a:ln>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Hoja1!$B$21:$E$21</c:f>
              <c:numCache>
                <c:formatCode>0%</c:formatCode>
                <c:ptCount val="4"/>
                <c:pt idx="0">
                  <c:v>0.22500000000000001</c:v>
                </c:pt>
                <c:pt idx="1">
                  <c:v>0.223</c:v>
                </c:pt>
                <c:pt idx="2">
                  <c:v>0.23399999999999999</c:v>
                </c:pt>
                <c:pt idx="3">
                  <c:v>0.19800000000000001</c:v>
                </c:pt>
              </c:numCache>
            </c:numRef>
          </c:val>
          <c:extLst>
            <c:ext xmlns:c16="http://schemas.microsoft.com/office/drawing/2014/chart" uri="{C3380CC4-5D6E-409C-BE32-E72D297353CC}">
              <c16:uniqueId val="{00000024-F40C-4A7C-92C2-4EDBB4565250}"/>
            </c:ext>
          </c:extLst>
        </c:ser>
        <c:ser>
          <c:idx val="20"/>
          <c:order val="20"/>
          <c:tx>
            <c:strRef>
              <c:f>Hoja1!$A$22</c:f>
              <c:strCache>
                <c:ptCount val="1"/>
                <c:pt idx="0">
                  <c:v>Más de 5 horas</c:v>
                </c:pt>
              </c:strCache>
            </c:strRef>
          </c:tx>
          <c:spPr>
            <a:solidFill>
              <a:srgbClr val="F55F5B"/>
            </a:solidFill>
            <a:ln>
              <a:solidFill>
                <a:sysClr val="window" lastClr="FFFFFF"/>
              </a:solidFill>
            </a:ln>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Hoja1!$B$22:$E$22</c:f>
              <c:numCache>
                <c:formatCode>0%</c:formatCode>
                <c:ptCount val="4"/>
                <c:pt idx="0">
                  <c:v>6.6000000000000003E-2</c:v>
                </c:pt>
                <c:pt idx="1">
                  <c:v>6.9999999999999993E-2</c:v>
                </c:pt>
                <c:pt idx="2">
                  <c:v>7.2999999999999995E-2</c:v>
                </c:pt>
                <c:pt idx="3">
                  <c:v>3.3000000000000002E-2</c:v>
                </c:pt>
              </c:numCache>
            </c:numRef>
          </c:val>
          <c:extLst>
            <c:ext xmlns:c16="http://schemas.microsoft.com/office/drawing/2014/chart" uri="{C3380CC4-5D6E-409C-BE32-E72D297353CC}">
              <c16:uniqueId val="{00000025-F40C-4A7C-92C2-4EDBB4565250}"/>
            </c:ext>
          </c:extLst>
        </c:ser>
        <c:ser>
          <c:idx val="21"/>
          <c:order val="21"/>
          <c:tx>
            <c:strRef>
              <c:f>Hoja1!$A$23</c:f>
              <c:strCache>
                <c:ptCount val="1"/>
                <c:pt idx="0">
                  <c:v>Más de 1 día</c:v>
                </c:pt>
              </c:strCache>
            </c:strRef>
          </c:tx>
          <c:spPr>
            <a:solidFill>
              <a:srgbClr val="A9A9A9"/>
            </a:solidFill>
            <a:ln>
              <a:solidFill>
                <a:sysClr val="window" lastClr="FFFFFF"/>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Hoja1!$B$23:$E$23</c:f>
              <c:numCache>
                <c:formatCode>0%</c:formatCode>
                <c:ptCount val="4"/>
                <c:pt idx="0">
                  <c:v>2.8999999999999998E-2</c:v>
                </c:pt>
                <c:pt idx="1">
                  <c:v>1.1000000000000001E-2</c:v>
                </c:pt>
                <c:pt idx="2">
                  <c:v>5.0999999999999997E-2</c:v>
                </c:pt>
                <c:pt idx="3">
                  <c:v>0.03</c:v>
                </c:pt>
              </c:numCache>
            </c:numRef>
          </c:val>
          <c:extLst>
            <c:ext xmlns:c16="http://schemas.microsoft.com/office/drawing/2014/chart" uri="{C3380CC4-5D6E-409C-BE32-E72D297353CC}">
              <c16:uniqueId val="{00000026-F40C-4A7C-92C2-4EDBB4565250}"/>
            </c:ext>
          </c:extLst>
        </c:ser>
        <c:ser>
          <c:idx val="22"/>
          <c:order val="22"/>
          <c:tx>
            <c:strRef>
              <c:f>Hoja1!$A$24</c:f>
              <c:strCache>
                <c:ptCount val="1"/>
                <c:pt idx="0">
                  <c:v>NSNR</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Total </c:v>
                </c:pt>
                <c:pt idx="1">
                  <c:v>ACHS</c:v>
                </c:pt>
                <c:pt idx="2">
                  <c:v>MUTUAL</c:v>
                </c:pt>
                <c:pt idx="3">
                  <c:v>IST</c:v>
                </c:pt>
              </c:strCache>
            </c:strRef>
          </c:cat>
          <c:val>
            <c:numRef>
              <c:f>Hoja1!$B$24:$E$24</c:f>
              <c:numCache>
                <c:formatCode>0%</c:formatCode>
                <c:ptCount val="4"/>
                <c:pt idx="0">
                  <c:v>0.14099999999999999</c:v>
                </c:pt>
                <c:pt idx="1">
                  <c:v>0.124</c:v>
                </c:pt>
                <c:pt idx="2">
                  <c:v>0.161</c:v>
                </c:pt>
                <c:pt idx="3">
                  <c:v>0.14099999999999999</c:v>
                </c:pt>
              </c:numCache>
            </c:numRef>
          </c:val>
          <c:extLst>
            <c:ext xmlns:c16="http://schemas.microsoft.com/office/drawing/2014/chart" uri="{C3380CC4-5D6E-409C-BE32-E72D297353CC}">
              <c16:uniqueId val="{00000000-3B64-48EE-B04E-38FB3031A29E}"/>
            </c:ext>
          </c:extLst>
        </c:ser>
        <c:dLbls>
          <c:dLblPos val="ctr"/>
          <c:showLegendKey val="0"/>
          <c:showVal val="1"/>
          <c:showCatName val="0"/>
          <c:showSerName val="0"/>
          <c:showPercent val="0"/>
          <c:showBubbleSize val="0"/>
        </c:dLbls>
        <c:gapWidth val="90"/>
        <c:overlap val="100"/>
        <c:axId val="241397456"/>
        <c:axId val="241398016"/>
      </c:barChart>
      <c:catAx>
        <c:axId val="241397456"/>
        <c:scaling>
          <c:orientation val="minMax"/>
        </c:scaling>
        <c:delete val="0"/>
        <c:axPos val="b"/>
        <c:numFmt formatCode="General" sourceLinked="0"/>
        <c:majorTickMark val="out"/>
        <c:minorTickMark val="none"/>
        <c:tickLblPos val="nextTo"/>
        <c:txPr>
          <a:bodyPr rot="0" vert="horz"/>
          <a:lstStyle/>
          <a:p>
            <a:pPr marL="0" lvl="1" algn="r" defTabSz="914400" rtl="0" eaLnBrk="1" fontAlgn="base" latinLnBrk="0" hangingPunct="1">
              <a:buClr>
                <a:srgbClr val="ED7D31"/>
              </a:buClr>
              <a:defRPr lang="es-CL" sz="1400" b="0" i="0" u="none" strike="noStrike" kern="1200" baseline="0">
                <a:solidFill>
                  <a:schemeClr val="tx1">
                    <a:lumMod val="65000"/>
                    <a:lumOff val="35000"/>
                  </a:schemeClr>
                </a:solidFill>
                <a:latin typeface="+mj-lt"/>
                <a:ea typeface="Open Sans" panose="020B0606030504020204" pitchFamily="34" charset="0"/>
                <a:cs typeface="Open Sans" panose="020B0606030504020204" pitchFamily="34" charset="0"/>
              </a:defRPr>
            </a:pPr>
            <a:endParaRPr lang="es-CL"/>
          </a:p>
        </c:txPr>
        <c:crossAx val="241398016"/>
        <c:crosses val="autoZero"/>
        <c:auto val="1"/>
        <c:lblAlgn val="ctr"/>
        <c:lblOffset val="100"/>
        <c:noMultiLvlLbl val="0"/>
      </c:catAx>
      <c:valAx>
        <c:axId val="241398016"/>
        <c:scaling>
          <c:orientation val="minMax"/>
          <c:max val="1"/>
          <c:min val="0"/>
        </c:scaling>
        <c:delete val="0"/>
        <c:axPos val="l"/>
        <c:numFmt formatCode="0%" sourceLinked="1"/>
        <c:majorTickMark val="out"/>
        <c:minorTickMark val="none"/>
        <c:tickLblPos val="none"/>
        <c:spPr>
          <a:ln>
            <a:noFill/>
          </a:ln>
        </c:spPr>
        <c:crossAx val="241397456"/>
        <c:crosses val="autoZero"/>
        <c:crossBetween val="between"/>
      </c:valAx>
    </c:plotArea>
    <c:legend>
      <c:legendPos val="l"/>
      <c:overlay val="0"/>
    </c:legend>
    <c:plotVisOnly val="1"/>
    <c:dispBlanksAs val="gap"/>
    <c:showDLblsOverMax val="0"/>
  </c:chart>
  <c:spPr>
    <a:ln>
      <a:solidFill>
        <a:sysClr val="window" lastClr="FFFFFF"/>
      </a:solidFill>
    </a:ln>
  </c:spPr>
  <c:txPr>
    <a:bodyPr/>
    <a:lstStyle/>
    <a:p>
      <a:pPr>
        <a:defRPr sz="1400">
          <a:solidFill>
            <a:schemeClr val="tx1">
              <a:lumMod val="75000"/>
              <a:lumOff val="25000"/>
            </a:schemeClr>
          </a:solidFill>
          <a:latin typeface="+mj-lt"/>
        </a:defRPr>
      </a:pPr>
      <a:endParaRPr lang="es-CL"/>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734528004577762E-2"/>
          <c:y val="0.13302958779339663"/>
          <c:w val="0.95849467396343124"/>
          <c:h val="0.58307190825395794"/>
        </c:manualLayout>
      </c:layout>
      <c:barChart>
        <c:barDir val="col"/>
        <c:grouping val="clustered"/>
        <c:varyColors val="0"/>
        <c:ser>
          <c:idx val="1"/>
          <c:order val="0"/>
          <c:tx>
            <c:strRef>
              <c:f>Sheet1!$A$2</c:f>
              <c:strCache>
                <c:ptCount val="1"/>
                <c:pt idx="0">
                  <c:v>Si</c:v>
                </c:pt>
              </c:strCache>
            </c:strRef>
          </c:tx>
          <c:spPr>
            <a:solidFill>
              <a:srgbClr val="C00000"/>
            </a:solidFill>
            <a:ln w="9525">
              <a:solidFill>
                <a:sysClr val="window" lastClr="FFFFFF"/>
              </a:solidFill>
            </a:ln>
          </c:spPr>
          <c:invertIfNegative val="0"/>
          <c:dLbls>
            <c:spPr>
              <a:noFill/>
              <a:ln>
                <a:noFill/>
              </a:ln>
              <a:effectLst/>
            </c:spPr>
            <c:txPr>
              <a:bodyPr wrap="square" lIns="38100" tIns="19050" rIns="38100" bIns="19050" anchor="ctr">
                <a:spAutoFit/>
              </a:bodyPr>
              <a:lstStyle/>
              <a:p>
                <a:pPr>
                  <a:defRPr sz="1400" b="0">
                    <a:solidFill>
                      <a:schemeClr val="tx1">
                        <a:lumMod val="50000"/>
                        <a:lumOff val="50000"/>
                      </a:schemeClr>
                    </a:solidFill>
                    <a:latin typeface="Calibri" panose="020F0502020204030204" pitchFamily="34" charset="0"/>
                    <a:cs typeface="Calibri" panose="020F0502020204030204"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Total</c:v>
                </c:pt>
                <c:pt idx="1">
                  <c:v>ACHS</c:v>
                </c:pt>
                <c:pt idx="2">
                  <c:v>MUTUAL</c:v>
                </c:pt>
                <c:pt idx="3">
                  <c:v>IST</c:v>
                </c:pt>
              </c:strCache>
            </c:strRef>
          </c:cat>
          <c:val>
            <c:numRef>
              <c:f>Sheet1!$B$2:$E$2</c:f>
              <c:numCache>
                <c:formatCode>0%</c:formatCode>
                <c:ptCount val="4"/>
                <c:pt idx="0">
                  <c:v>0.18099999999999999</c:v>
                </c:pt>
                <c:pt idx="1">
                  <c:v>0.13400000000000001</c:v>
                </c:pt>
                <c:pt idx="2">
                  <c:v>0.24199999999999999</c:v>
                </c:pt>
                <c:pt idx="3">
                  <c:v>0.17100000000000001</c:v>
                </c:pt>
              </c:numCache>
            </c:numRef>
          </c:val>
          <c:extLst>
            <c:ext xmlns:c16="http://schemas.microsoft.com/office/drawing/2014/chart" uri="{C3380CC4-5D6E-409C-BE32-E72D297353CC}">
              <c16:uniqueId val="{00000004-1140-46A9-89EF-5385BE2A7859}"/>
            </c:ext>
          </c:extLst>
        </c:ser>
        <c:dLbls>
          <c:dLblPos val="ctr"/>
          <c:showLegendKey val="0"/>
          <c:showVal val="1"/>
          <c:showCatName val="0"/>
          <c:showSerName val="0"/>
          <c:showPercent val="0"/>
          <c:showBubbleSize val="0"/>
        </c:dLbls>
        <c:gapWidth val="100"/>
        <c:axId val="241400256"/>
        <c:axId val="240274432"/>
      </c:barChart>
      <c:catAx>
        <c:axId val="241400256"/>
        <c:scaling>
          <c:orientation val="minMax"/>
        </c:scaling>
        <c:delete val="0"/>
        <c:axPos val="b"/>
        <c:numFmt formatCode="General" sourceLinked="1"/>
        <c:majorTickMark val="out"/>
        <c:minorTickMark val="none"/>
        <c:tickLblPos val="low"/>
        <c:spPr>
          <a:ln w="3231">
            <a:solidFill>
              <a:srgbClr val="898989"/>
            </a:solidFill>
            <a:prstDash val="solid"/>
          </a:ln>
        </c:spPr>
        <c:txPr>
          <a:bodyPr rot="0" vert="horz"/>
          <a:lstStyle/>
          <a:p>
            <a:pPr>
              <a:defRPr sz="16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240274432"/>
        <c:crosses val="autoZero"/>
        <c:auto val="1"/>
        <c:lblAlgn val="ctr"/>
        <c:lblOffset val="100"/>
        <c:noMultiLvlLbl val="0"/>
      </c:catAx>
      <c:valAx>
        <c:axId val="240274432"/>
        <c:scaling>
          <c:orientation val="minMax"/>
          <c:max val="0.8"/>
          <c:min val="0"/>
        </c:scaling>
        <c:delete val="0"/>
        <c:axPos val="l"/>
        <c:numFmt formatCode="0%" sourceLinked="1"/>
        <c:majorTickMark val="out"/>
        <c:minorTickMark val="none"/>
        <c:tickLblPos val="none"/>
        <c:spPr>
          <a:ln>
            <a:noFill/>
          </a:ln>
        </c:spPr>
        <c:crossAx val="241400256"/>
        <c:crosses val="autoZero"/>
        <c:crossBetween val="between"/>
        <c:majorUnit val="0.2"/>
        <c:minorUnit val="0.2"/>
      </c:valAx>
      <c:spPr>
        <a:noFill/>
        <a:ln w="25374">
          <a:noFill/>
          <a:prstDash val="dash"/>
        </a:ln>
      </c:spPr>
    </c:plotArea>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734528004577762E-2"/>
          <c:y val="0.16048306939772183"/>
          <c:w val="0.95849467396343124"/>
          <c:h val="0.55561843682730794"/>
        </c:manualLayout>
      </c:layout>
      <c:barChart>
        <c:barDir val="col"/>
        <c:grouping val="clustered"/>
        <c:varyColors val="0"/>
        <c:ser>
          <c:idx val="1"/>
          <c:order val="0"/>
          <c:tx>
            <c:strRef>
              <c:f>Sheet1!$A$2</c:f>
              <c:strCache>
                <c:ptCount val="1"/>
                <c:pt idx="0">
                  <c:v>Si</c:v>
                </c:pt>
              </c:strCache>
            </c:strRef>
          </c:tx>
          <c:spPr>
            <a:solidFill>
              <a:sysClr val="window" lastClr="FFFFFF">
                <a:lumMod val="65000"/>
              </a:sysClr>
            </a:solidFill>
            <a:ln w="9525">
              <a:solidFill>
                <a:sysClr val="window" lastClr="FFFFFF"/>
              </a:solidFill>
            </a:ln>
          </c:spPr>
          <c:invertIfNegative val="0"/>
          <c:dLbls>
            <c:spPr>
              <a:noFill/>
              <a:ln>
                <a:noFill/>
              </a:ln>
              <a:effectLst/>
            </c:spPr>
            <c:txPr>
              <a:bodyPr wrap="square" lIns="38100" tIns="19050" rIns="38100" bIns="19050" anchor="ctr">
                <a:spAutoFit/>
              </a:bodyPr>
              <a:lstStyle/>
              <a:p>
                <a:pPr>
                  <a:defRPr sz="1400" b="0">
                    <a:solidFill>
                      <a:schemeClr val="tx1">
                        <a:lumMod val="50000"/>
                        <a:lumOff val="50000"/>
                      </a:schemeClr>
                    </a:solidFill>
                    <a:latin typeface="Calibri" panose="020F0502020204030204" pitchFamily="34" charset="0"/>
                    <a:cs typeface="Calibri" panose="020F0502020204030204"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Total</c:v>
                </c:pt>
                <c:pt idx="1">
                  <c:v>ACHS</c:v>
                </c:pt>
                <c:pt idx="2">
                  <c:v>MUTUAL</c:v>
                </c:pt>
                <c:pt idx="3">
                  <c:v>IST</c:v>
                </c:pt>
              </c:strCache>
            </c:strRef>
          </c:cat>
          <c:val>
            <c:numRef>
              <c:f>Sheet1!$B$2:$E$2</c:f>
              <c:numCache>
                <c:formatCode>0%</c:formatCode>
                <c:ptCount val="4"/>
                <c:pt idx="0">
                  <c:v>0.50800000000000001</c:v>
                </c:pt>
                <c:pt idx="1">
                  <c:v>0.48</c:v>
                </c:pt>
                <c:pt idx="2">
                  <c:v>0.54400000000000004</c:v>
                </c:pt>
                <c:pt idx="3">
                  <c:v>0.42100000000000004</c:v>
                </c:pt>
              </c:numCache>
            </c:numRef>
          </c:val>
          <c:extLst>
            <c:ext xmlns:c16="http://schemas.microsoft.com/office/drawing/2014/chart" uri="{C3380CC4-5D6E-409C-BE32-E72D297353CC}">
              <c16:uniqueId val="{00000004-1140-46A9-89EF-5385BE2A7859}"/>
            </c:ext>
          </c:extLst>
        </c:ser>
        <c:dLbls>
          <c:dLblPos val="ctr"/>
          <c:showLegendKey val="0"/>
          <c:showVal val="1"/>
          <c:showCatName val="0"/>
          <c:showSerName val="0"/>
          <c:showPercent val="0"/>
          <c:showBubbleSize val="0"/>
        </c:dLbls>
        <c:gapWidth val="100"/>
        <c:axId val="245906112"/>
        <c:axId val="245906672"/>
      </c:barChart>
      <c:catAx>
        <c:axId val="245906112"/>
        <c:scaling>
          <c:orientation val="minMax"/>
        </c:scaling>
        <c:delete val="0"/>
        <c:axPos val="b"/>
        <c:numFmt formatCode="General" sourceLinked="1"/>
        <c:majorTickMark val="out"/>
        <c:minorTickMark val="none"/>
        <c:tickLblPos val="low"/>
        <c:spPr>
          <a:ln w="3231">
            <a:solidFill>
              <a:srgbClr val="898989"/>
            </a:solidFill>
            <a:prstDash val="solid"/>
          </a:ln>
        </c:spPr>
        <c:txPr>
          <a:bodyPr rot="0" vert="horz"/>
          <a:lstStyle/>
          <a:p>
            <a:pPr>
              <a:defRPr sz="16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245906672"/>
        <c:crosses val="autoZero"/>
        <c:auto val="1"/>
        <c:lblAlgn val="ctr"/>
        <c:lblOffset val="100"/>
        <c:noMultiLvlLbl val="0"/>
      </c:catAx>
      <c:valAx>
        <c:axId val="245906672"/>
        <c:scaling>
          <c:orientation val="minMax"/>
          <c:max val="0.8"/>
          <c:min val="0"/>
        </c:scaling>
        <c:delete val="0"/>
        <c:axPos val="l"/>
        <c:numFmt formatCode="0%" sourceLinked="1"/>
        <c:majorTickMark val="out"/>
        <c:minorTickMark val="none"/>
        <c:tickLblPos val="none"/>
        <c:spPr>
          <a:ln>
            <a:noFill/>
          </a:ln>
        </c:spPr>
        <c:crossAx val="245906112"/>
        <c:crosses val="autoZero"/>
        <c:crossBetween val="between"/>
        <c:majorUnit val="0.2"/>
        <c:minorUnit val="0.2"/>
      </c:valAx>
      <c:spPr>
        <a:noFill/>
        <a:ln w="25374">
          <a:noFill/>
          <a:prstDash val="dash"/>
        </a:ln>
      </c:spPr>
    </c:plotArea>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93862797785736E-2"/>
          <c:y val="2.7417913573319564E-2"/>
          <c:w val="0.7316695891466567"/>
          <c:h val="0.94516417285336085"/>
        </c:manualLayout>
      </c:layout>
      <c:barChart>
        <c:barDir val="bar"/>
        <c:grouping val="clustered"/>
        <c:varyColors val="0"/>
        <c:ser>
          <c:idx val="0"/>
          <c:order val="0"/>
          <c:tx>
            <c:strRef>
              <c:f>Hoja1!$B$1</c:f>
              <c:strCache>
                <c:ptCount val="1"/>
                <c:pt idx="0">
                  <c:v>Total</c:v>
                </c:pt>
              </c:strCache>
            </c:strRef>
          </c:tx>
          <c:spPr>
            <a:solidFill>
              <a:srgbClr val="A03192"/>
            </a:solidFill>
            <a:ln>
              <a:noFill/>
            </a:ln>
            <a:effectLst/>
          </c:spPr>
          <c:invertIfNegative val="0"/>
          <c:dPt>
            <c:idx val="0"/>
            <c:invertIfNegative val="0"/>
            <c:bubble3D val="0"/>
            <c:spPr>
              <a:solidFill>
                <a:srgbClr val="003EA7"/>
              </a:solidFill>
              <a:ln>
                <a:noFill/>
              </a:ln>
              <a:effectLst/>
            </c:spPr>
            <c:extLst>
              <c:ext xmlns:c16="http://schemas.microsoft.com/office/drawing/2014/chart" uri="{C3380CC4-5D6E-409C-BE32-E72D297353CC}">
                <c16:uniqueId val="{00000003-2F49-4F23-87B2-9E70A8304EE1}"/>
              </c:ext>
            </c:extLst>
          </c:dPt>
          <c:dPt>
            <c:idx val="7"/>
            <c:invertIfNegative val="0"/>
            <c:bubble3D val="0"/>
            <c:spPr>
              <a:solidFill>
                <a:srgbClr val="003EA7"/>
              </a:solidFill>
              <a:ln>
                <a:noFill/>
              </a:ln>
              <a:effectLst/>
            </c:spPr>
            <c:extLst>
              <c:ext xmlns:c16="http://schemas.microsoft.com/office/drawing/2014/chart" uri="{C3380CC4-5D6E-409C-BE32-E72D297353CC}">
                <c16:uniqueId val="{00000004-2F49-4F23-87B2-9E70A8304EE1}"/>
              </c:ext>
            </c:extLst>
          </c:dPt>
          <c:dPt>
            <c:idx val="11"/>
            <c:invertIfNegative val="0"/>
            <c:bubble3D val="0"/>
            <c:spPr>
              <a:solidFill>
                <a:srgbClr val="003EA7"/>
              </a:solidFill>
              <a:ln>
                <a:noFill/>
              </a:ln>
              <a:effectLst/>
            </c:spPr>
            <c:extLst>
              <c:ext xmlns:c16="http://schemas.microsoft.com/office/drawing/2014/chart" uri="{C3380CC4-5D6E-409C-BE32-E72D297353CC}">
                <c16:uniqueId val="{00000005-2F49-4F23-87B2-9E70A8304EE1}"/>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Hoja1!$A$2:$A$15</c:f>
              <c:strCache>
                <c:ptCount val="14"/>
                <c:pt idx="0">
                  <c:v>PROBLEMAS DE ATENCION GENERAL</c:v>
                </c:pt>
                <c:pt idx="1">
                  <c:v>Excesivo tiempo de espera</c:v>
                </c:pt>
                <c:pt idx="2">
                  <c:v>Mala atencion de medicos/no escuchan</c:v>
                </c:pt>
                <c:pt idx="3">
                  <c:v>Mala atención</c:v>
                </c:pt>
                <c:pt idx="4">
                  <c:v>No hay medicos disponibles</c:v>
                </c:pt>
                <c:pt idx="5">
                  <c:v>Atencion lenta</c:v>
                </c:pt>
                <c:pt idx="6">
                  <c:v>Personal de atencion poco capacitado</c:v>
                </c:pt>
                <c:pt idx="7">
                  <c:v>NO HAY UN DIAGNOSTICO CERTERO</c:v>
                </c:pt>
                <c:pt idx="8">
                  <c:v>No realizan procedimiento adecuado</c:v>
                </c:pt>
                <c:pt idx="9">
                  <c:v>Dan diagnostico Errado / poco certero / no dan diagnótisco</c:v>
                </c:pt>
                <c:pt idx="10">
                  <c:v>No hacen una revisión, exámenes completos para dar un diagnostico</c:v>
                </c:pt>
                <c:pt idx="11">
                  <c:v>NO HAY SEGUIMNIENTO DEL  PACIENTE</c:v>
                </c:pt>
                <c:pt idx="12">
                  <c:v>Dan el alta, sin verificar la recuperación total del paciente</c:v>
                </c:pt>
                <c:pt idx="13">
                  <c:v>No dan licencia siendo necesario</c:v>
                </c:pt>
              </c:strCache>
            </c:strRef>
          </c:cat>
          <c:val>
            <c:numRef>
              <c:f>Hoja1!$B$2:$B$15</c:f>
              <c:numCache>
                <c:formatCode>0</c:formatCode>
                <c:ptCount val="14"/>
                <c:pt idx="0">
                  <c:v>42.8</c:v>
                </c:pt>
                <c:pt idx="1">
                  <c:v>13.8</c:v>
                </c:pt>
                <c:pt idx="2">
                  <c:v>12.1</c:v>
                </c:pt>
                <c:pt idx="3">
                  <c:v>9.5</c:v>
                </c:pt>
                <c:pt idx="4">
                  <c:v>3.9</c:v>
                </c:pt>
                <c:pt idx="5">
                  <c:v>4.2</c:v>
                </c:pt>
                <c:pt idx="6">
                  <c:v>2.1</c:v>
                </c:pt>
                <c:pt idx="7">
                  <c:v>21.2</c:v>
                </c:pt>
                <c:pt idx="8">
                  <c:v>8.6</c:v>
                </c:pt>
                <c:pt idx="9">
                  <c:v>7.9</c:v>
                </c:pt>
                <c:pt idx="10">
                  <c:v>6.4</c:v>
                </c:pt>
                <c:pt idx="11">
                  <c:v>14.8</c:v>
                </c:pt>
                <c:pt idx="12">
                  <c:v>11.6</c:v>
                </c:pt>
                <c:pt idx="13">
                  <c:v>5.4</c:v>
                </c:pt>
              </c:numCache>
            </c:numRef>
          </c:val>
          <c:extLst>
            <c:ext xmlns:c16="http://schemas.microsoft.com/office/drawing/2014/chart" uri="{C3380CC4-5D6E-409C-BE32-E72D297353CC}">
              <c16:uniqueId val="{00000000-2F49-4F23-87B2-9E70A8304EE1}"/>
            </c:ext>
          </c:extLst>
        </c:ser>
        <c:dLbls>
          <c:showLegendKey val="0"/>
          <c:showVal val="0"/>
          <c:showCatName val="0"/>
          <c:showSerName val="0"/>
          <c:showPercent val="0"/>
          <c:showBubbleSize val="0"/>
        </c:dLbls>
        <c:gapWidth val="60"/>
        <c:axId val="245926032"/>
        <c:axId val="245926592"/>
      </c:barChart>
      <c:catAx>
        <c:axId val="245926032"/>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45926592"/>
        <c:crosses val="autoZero"/>
        <c:auto val="1"/>
        <c:lblAlgn val="ctr"/>
        <c:lblOffset val="100"/>
        <c:noMultiLvlLbl val="0"/>
      </c:catAx>
      <c:valAx>
        <c:axId val="245926592"/>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4592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93862797785736E-2"/>
          <c:y val="2.7417913573319564E-2"/>
          <c:w val="0.7316695891466567"/>
          <c:h val="0.94516417285336085"/>
        </c:manualLayout>
      </c:layout>
      <c:barChart>
        <c:barDir val="bar"/>
        <c:grouping val="clustered"/>
        <c:varyColors val="0"/>
        <c:ser>
          <c:idx val="0"/>
          <c:order val="0"/>
          <c:tx>
            <c:strRef>
              <c:f>Hoja1!$B$1</c:f>
              <c:strCache>
                <c:ptCount val="1"/>
                <c:pt idx="0">
                  <c:v>Total</c:v>
                </c:pt>
              </c:strCache>
            </c:strRef>
          </c:tx>
          <c:spPr>
            <a:solidFill>
              <a:srgbClr val="A03192"/>
            </a:solidFill>
            <a:ln>
              <a:noFill/>
            </a:ln>
            <a:effectLst/>
          </c:spPr>
          <c:invertIfNegative val="0"/>
          <c:dPt>
            <c:idx val="0"/>
            <c:invertIfNegative val="0"/>
            <c:bubble3D val="0"/>
            <c:spPr>
              <a:solidFill>
                <a:srgbClr val="003EA7"/>
              </a:solidFill>
              <a:ln>
                <a:noFill/>
              </a:ln>
              <a:effectLst/>
            </c:spPr>
            <c:extLst>
              <c:ext xmlns:c16="http://schemas.microsoft.com/office/drawing/2014/chart" uri="{C3380CC4-5D6E-409C-BE32-E72D297353CC}">
                <c16:uniqueId val="{00000003-2F49-4F23-87B2-9E70A8304EE1}"/>
              </c:ext>
            </c:extLst>
          </c:dPt>
          <c:dPt>
            <c:idx val="2"/>
            <c:invertIfNegative val="0"/>
            <c:bubble3D val="0"/>
            <c:spPr>
              <a:solidFill>
                <a:srgbClr val="003EA7"/>
              </a:solidFill>
              <a:ln>
                <a:noFill/>
              </a:ln>
              <a:effectLst/>
            </c:spPr>
            <c:extLst>
              <c:ext xmlns:c16="http://schemas.microsoft.com/office/drawing/2014/chart" uri="{C3380CC4-5D6E-409C-BE32-E72D297353CC}">
                <c16:uniqueId val="{0000000A-D3C3-4483-AAAB-E9B8C8A51D0F}"/>
              </c:ext>
            </c:extLst>
          </c:dPt>
          <c:dPt>
            <c:idx val="5"/>
            <c:invertIfNegative val="0"/>
            <c:bubble3D val="0"/>
            <c:spPr>
              <a:solidFill>
                <a:srgbClr val="003EA7"/>
              </a:solidFill>
              <a:ln>
                <a:noFill/>
              </a:ln>
              <a:effectLst/>
            </c:spPr>
            <c:extLst>
              <c:ext xmlns:c16="http://schemas.microsoft.com/office/drawing/2014/chart" uri="{C3380CC4-5D6E-409C-BE32-E72D297353CC}">
                <c16:uniqueId val="{00000007-D3C3-4483-AAAB-E9B8C8A51D0F}"/>
              </c:ext>
            </c:extLst>
          </c:dPt>
          <c:dPt>
            <c:idx val="8"/>
            <c:invertIfNegative val="0"/>
            <c:bubble3D val="0"/>
            <c:spPr>
              <a:solidFill>
                <a:srgbClr val="003EA7"/>
              </a:solidFill>
              <a:ln>
                <a:noFill/>
              </a:ln>
              <a:effectLst/>
            </c:spPr>
            <c:extLst>
              <c:ext xmlns:c16="http://schemas.microsoft.com/office/drawing/2014/chart" uri="{C3380CC4-5D6E-409C-BE32-E72D297353CC}">
                <c16:uniqueId val="{00000008-D3C3-4483-AAAB-E9B8C8A51D0F}"/>
              </c:ext>
            </c:extLst>
          </c:dPt>
          <c:dPt>
            <c:idx val="10"/>
            <c:invertIfNegative val="0"/>
            <c:bubble3D val="0"/>
            <c:spPr>
              <a:solidFill>
                <a:srgbClr val="003EA7"/>
              </a:solidFill>
              <a:ln>
                <a:noFill/>
              </a:ln>
              <a:effectLst/>
            </c:spPr>
            <c:extLst>
              <c:ext xmlns:c16="http://schemas.microsoft.com/office/drawing/2014/chart" uri="{C3380CC4-5D6E-409C-BE32-E72D297353CC}">
                <c16:uniqueId val="{00000009-D3C3-4483-AAAB-E9B8C8A51D0F}"/>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Hoja1!$A$16:$A$29</c:f>
              <c:strCache>
                <c:ptCount val="13"/>
                <c:pt idx="0">
                  <c:v>PROBLEMAS DE ATENCION DE ESPECIALISTAS / PROFESIONALES</c:v>
                </c:pt>
                <c:pt idx="1">
                  <c:v>Desorganización administyrativa</c:v>
                </c:pt>
                <c:pt idx="2">
                  <c:v>Mala atecion de enfermeras</c:v>
                </c:pt>
                <c:pt idx="3">
                  <c:v>MALA INFORMACION</c:v>
                </c:pt>
                <c:pt idx="4">
                  <c:v>Falta de informacion</c:v>
                </c:pt>
                <c:pt idx="5">
                  <c:v>PROBLEMAS CON PAGO DE LICENCIAS</c:v>
                </c:pt>
                <c:pt idx="6">
                  <c:v>Retraso en pago de licencia/</c:v>
                </c:pt>
                <c:pt idx="7">
                  <c:v>No hacen el pago completo de la licencia</c:v>
                </c:pt>
                <c:pt idx="8">
                  <c:v>PROBLEMAS TRANSPORTE /TRASLADO DE PACIENTES</c:v>
                </c:pt>
                <c:pt idx="9">
                  <c:v>El trasnporte no cumple los horarios estipulados</c:v>
                </c:pt>
                <c:pt idx="10">
                  <c:v>MAL SERVICIO DE FARMACIA</c:v>
                </c:pt>
                <c:pt idx="11">
                  <c:v>No hay stock de medicamentos</c:v>
                </c:pt>
                <c:pt idx="12">
                  <c:v>Mucha espera en farmacia</c:v>
                </c:pt>
              </c:strCache>
            </c:strRef>
          </c:cat>
          <c:val>
            <c:numRef>
              <c:f>Hoja1!$B$16:$B$29</c:f>
              <c:numCache>
                <c:formatCode>0</c:formatCode>
                <c:ptCount val="14"/>
                <c:pt idx="0">
                  <c:v>9.9</c:v>
                </c:pt>
                <c:pt idx="1">
                  <c:v>9.1999999999999993</c:v>
                </c:pt>
                <c:pt idx="2">
                  <c:v>9.5</c:v>
                </c:pt>
                <c:pt idx="3">
                  <c:v>5.3</c:v>
                </c:pt>
                <c:pt idx="4">
                  <c:v>2.7</c:v>
                </c:pt>
                <c:pt idx="5">
                  <c:v>4.3</c:v>
                </c:pt>
                <c:pt idx="6">
                  <c:v>2.1</c:v>
                </c:pt>
                <c:pt idx="7">
                  <c:v>1.3</c:v>
                </c:pt>
                <c:pt idx="8">
                  <c:v>3.9</c:v>
                </c:pt>
                <c:pt idx="9">
                  <c:v>1.3</c:v>
                </c:pt>
                <c:pt idx="10">
                  <c:v>1.9</c:v>
                </c:pt>
                <c:pt idx="11">
                  <c:v>1.3</c:v>
                </c:pt>
                <c:pt idx="12">
                  <c:v>0.6</c:v>
                </c:pt>
              </c:numCache>
            </c:numRef>
          </c:val>
          <c:extLst>
            <c:ext xmlns:c16="http://schemas.microsoft.com/office/drawing/2014/chart" uri="{C3380CC4-5D6E-409C-BE32-E72D297353CC}">
              <c16:uniqueId val="{00000000-2F49-4F23-87B2-9E70A8304EE1}"/>
            </c:ext>
          </c:extLst>
        </c:ser>
        <c:dLbls>
          <c:showLegendKey val="0"/>
          <c:showVal val="0"/>
          <c:showCatName val="0"/>
          <c:showSerName val="0"/>
          <c:showPercent val="0"/>
          <c:showBubbleSize val="0"/>
        </c:dLbls>
        <c:gapWidth val="60"/>
        <c:axId val="245928832"/>
        <c:axId val="245929392"/>
      </c:barChart>
      <c:catAx>
        <c:axId val="245928832"/>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45929392"/>
        <c:crosses val="autoZero"/>
        <c:auto val="1"/>
        <c:lblAlgn val="ctr"/>
        <c:lblOffset val="100"/>
        <c:noMultiLvlLbl val="0"/>
      </c:catAx>
      <c:valAx>
        <c:axId val="245929392"/>
        <c:scaling>
          <c:orientation val="minMax"/>
          <c:max val="6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45928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34528004577762E-2"/>
          <c:y val="0.10660386453661001"/>
          <c:w val="0.65558613065054028"/>
          <c:h val="0.78273292841634545"/>
        </c:manualLayout>
      </c:layout>
      <c:barChart>
        <c:barDir val="col"/>
        <c:grouping val="clustered"/>
        <c:varyColors val="0"/>
        <c:ser>
          <c:idx val="1"/>
          <c:order val="0"/>
          <c:tx>
            <c:strRef>
              <c:f>Sheet1!$A$2</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4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Total</c:v>
                </c:pt>
              </c:strCache>
            </c:strRef>
          </c:cat>
          <c:val>
            <c:numRef>
              <c:f>Sheet1!$B$2:$B$2</c:f>
              <c:numCache>
                <c:formatCode>0%</c:formatCode>
                <c:ptCount val="1"/>
                <c:pt idx="0">
                  <c:v>0.69299999999999995</c:v>
                </c:pt>
              </c:numCache>
            </c:numRef>
          </c:val>
          <c:extLst>
            <c:ext xmlns:c16="http://schemas.microsoft.com/office/drawing/2014/chart" uri="{C3380CC4-5D6E-409C-BE32-E72D297353CC}">
              <c16:uniqueId val="{00000000-85BE-44BD-8E94-C0CC0215000E}"/>
            </c:ext>
          </c:extLst>
        </c:ser>
        <c:ser>
          <c:idx val="0"/>
          <c:order val="1"/>
          <c:tx>
            <c:strRef>
              <c:f>Sheet1!$A$3</c:f>
              <c:strCache>
                <c:ptCount val="1"/>
                <c:pt idx="0">
                  <c:v>% Notas 1 a 4</c:v>
                </c:pt>
              </c:strCache>
            </c:strRef>
          </c:tx>
          <c:spPr>
            <a:solidFill>
              <a:srgbClr val="A03192"/>
            </a:solidFill>
            <a:ln w="25841">
              <a:noFill/>
            </a:ln>
          </c:spPr>
          <c:invertIfNegative val="0"/>
          <c:dLbls>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BE-44BD-8E94-C0CC0215000E}"/>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BE-44BD-8E94-C0CC0215000E}"/>
                </c:ext>
              </c:extLst>
            </c:dLbl>
            <c:spPr>
              <a:noFill/>
              <a:ln>
                <a:noFill/>
              </a:ln>
              <a:effectLst/>
            </c:spPr>
            <c:txPr>
              <a:bodyPr/>
              <a:lstStyle/>
              <a:p>
                <a:pPr>
                  <a:defRPr sz="1400" b="1">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Total</c:v>
                </c:pt>
              </c:strCache>
            </c:strRef>
          </c:cat>
          <c:val>
            <c:numRef>
              <c:f>Sheet1!$B$3:$B$3</c:f>
              <c:numCache>
                <c:formatCode>0%</c:formatCode>
                <c:ptCount val="1"/>
                <c:pt idx="0">
                  <c:v>-0.189</c:v>
                </c:pt>
              </c:numCache>
            </c:numRef>
          </c:val>
          <c:extLst>
            <c:ext xmlns:c16="http://schemas.microsoft.com/office/drawing/2014/chart" uri="{C3380CC4-5D6E-409C-BE32-E72D297353CC}">
              <c16:uniqueId val="{00000004-85BE-44BD-8E94-C0CC0215000E}"/>
            </c:ext>
          </c:extLst>
        </c:ser>
        <c:dLbls>
          <c:showLegendKey val="0"/>
          <c:showVal val="0"/>
          <c:showCatName val="0"/>
          <c:showSerName val="0"/>
          <c:showPercent val="0"/>
          <c:showBubbleSize val="0"/>
        </c:dLbls>
        <c:gapWidth val="100"/>
        <c:overlap val="100"/>
        <c:axId val="245514736"/>
        <c:axId val="245515296"/>
      </c:barChart>
      <c:lineChart>
        <c:grouping val="standard"/>
        <c:varyColors val="0"/>
        <c:ser>
          <c:idx val="2"/>
          <c:order val="2"/>
          <c:tx>
            <c:strRef>
              <c:f>Sheet1!$A$4</c:f>
              <c:strCache>
                <c:ptCount val="1"/>
                <c:pt idx="0">
                  <c:v>% Neto</c:v>
                </c:pt>
              </c:strCache>
            </c:strRef>
          </c:tx>
          <c:spPr>
            <a:ln w="22225">
              <a:solidFill>
                <a:srgbClr val="99BD13"/>
              </a:solidFill>
              <a:prstDash val="sysDash"/>
            </a:ln>
          </c:spPr>
          <c:marker>
            <c:symbol val="circle"/>
            <c:size val="9"/>
            <c:spPr>
              <a:solidFill>
                <a:srgbClr val="99BD13"/>
              </a:solidFill>
              <a:ln w="22225">
                <a:noFill/>
                <a:prstDash val="sysDash"/>
              </a:ln>
            </c:spPr>
          </c:marker>
          <c:dPt>
            <c:idx val="6"/>
            <c:bubble3D val="0"/>
            <c:extLst>
              <c:ext xmlns:c16="http://schemas.microsoft.com/office/drawing/2014/chart" uri="{C3380CC4-5D6E-409C-BE32-E72D297353CC}">
                <c16:uniqueId val="{00000006-85BE-44BD-8E94-C0CC0215000E}"/>
              </c:ext>
            </c:extLst>
          </c:dPt>
          <c:dLbls>
            <c:spPr>
              <a:noFill/>
              <a:ln w="25841">
                <a:noFill/>
              </a:ln>
            </c:spPr>
            <c:txPr>
              <a:bodyPr wrap="square" lIns="38100" tIns="19050" rIns="38100" bIns="19050" anchor="ctr">
                <a:spAutoFit/>
              </a:bodyPr>
              <a:lstStyle/>
              <a:p>
                <a:pPr>
                  <a:defRPr sz="14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Total</c:v>
                </c:pt>
              </c:strCache>
            </c:strRef>
          </c:cat>
          <c:val>
            <c:numRef>
              <c:f>Sheet1!$B$4:$B$4</c:f>
              <c:numCache>
                <c:formatCode>0%</c:formatCode>
                <c:ptCount val="1"/>
                <c:pt idx="0">
                  <c:v>0.503</c:v>
                </c:pt>
              </c:numCache>
            </c:numRef>
          </c:val>
          <c:smooth val="0"/>
          <c:extLst>
            <c:ext xmlns:c16="http://schemas.microsoft.com/office/drawing/2014/chart" uri="{C3380CC4-5D6E-409C-BE32-E72D297353CC}">
              <c16:uniqueId val="{00000007-85BE-44BD-8E94-C0CC0215000E}"/>
            </c:ext>
          </c:extLst>
        </c:ser>
        <c:dLbls>
          <c:showLegendKey val="0"/>
          <c:showVal val="0"/>
          <c:showCatName val="0"/>
          <c:showSerName val="0"/>
          <c:showPercent val="0"/>
          <c:showBubbleSize val="0"/>
        </c:dLbls>
        <c:marker val="1"/>
        <c:smooth val="0"/>
        <c:axId val="245514736"/>
        <c:axId val="245515296"/>
      </c:lineChart>
      <c:catAx>
        <c:axId val="245514736"/>
        <c:scaling>
          <c:orientation val="minMax"/>
        </c:scaling>
        <c:delete val="0"/>
        <c:axPos val="b"/>
        <c:numFmt formatCode="General" sourceLinked="1"/>
        <c:majorTickMark val="out"/>
        <c:minorTickMark val="none"/>
        <c:tickLblPos val="none"/>
        <c:spPr>
          <a:ln w="3231">
            <a:solidFill>
              <a:srgbClr val="898989"/>
            </a:solidFill>
            <a:prstDash val="solid"/>
          </a:ln>
        </c:spPr>
        <c:txPr>
          <a:bodyPr rot="0" vert="horz"/>
          <a:lstStyle/>
          <a:p>
            <a:pPr>
              <a:defRPr sz="16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245515296"/>
        <c:crosses val="autoZero"/>
        <c:auto val="1"/>
        <c:lblAlgn val="ctr"/>
        <c:lblOffset val="100"/>
        <c:tickLblSkip val="1"/>
        <c:tickMarkSkip val="1"/>
        <c:noMultiLvlLbl val="0"/>
      </c:catAx>
      <c:valAx>
        <c:axId val="245515296"/>
        <c:scaling>
          <c:orientation val="minMax"/>
          <c:max val="1"/>
          <c:min val="-0.30000000000000004"/>
        </c:scaling>
        <c:delete val="0"/>
        <c:axPos val="l"/>
        <c:numFmt formatCode="0%" sourceLinked="1"/>
        <c:majorTickMark val="out"/>
        <c:minorTickMark val="none"/>
        <c:tickLblPos val="none"/>
        <c:spPr>
          <a:ln>
            <a:noFill/>
          </a:ln>
        </c:spPr>
        <c:crossAx val="245514736"/>
        <c:crosses val="autoZero"/>
        <c:crossBetween val="between"/>
        <c:majorUnit val="0.2"/>
        <c:minorUnit val="0.2"/>
      </c:valAx>
      <c:spPr>
        <a:noFill/>
        <a:ln w="25374">
          <a:noFill/>
          <a:prstDash val="dash"/>
        </a:ln>
      </c:spPr>
    </c:plotArea>
    <c:legend>
      <c:legendPos val="l"/>
      <c:legendEntry>
        <c:idx val="0"/>
        <c:txPr>
          <a:bodyPr/>
          <a:lstStyle/>
          <a:p>
            <a:pPr>
              <a:defRPr sz="1300" b="1">
                <a:solidFill>
                  <a:srgbClr val="003EA7"/>
                </a:solidFill>
                <a:latin typeface="+mn-lt"/>
                <a:cs typeface="Calibri Light" panose="020F0302020204030204" pitchFamily="34" charset="0"/>
              </a:defRPr>
            </a:pPr>
            <a:endParaRPr lang="es-CL"/>
          </a:p>
        </c:txPr>
      </c:legendEntry>
      <c:legendEntry>
        <c:idx val="1"/>
        <c:txPr>
          <a:bodyPr/>
          <a:lstStyle/>
          <a:p>
            <a:pPr>
              <a:defRPr sz="1300" b="1">
                <a:solidFill>
                  <a:srgbClr val="A03192"/>
                </a:solidFill>
                <a:latin typeface="+mn-lt"/>
                <a:cs typeface="Calibri Light" panose="020F0302020204030204" pitchFamily="34" charset="0"/>
              </a:defRPr>
            </a:pPr>
            <a:endParaRPr lang="es-CL"/>
          </a:p>
        </c:txPr>
      </c:legendEntry>
      <c:legendEntry>
        <c:idx val="2"/>
        <c:txPr>
          <a:bodyPr/>
          <a:lstStyle/>
          <a:p>
            <a:pPr>
              <a:defRPr sz="1300" b="1">
                <a:solidFill>
                  <a:srgbClr val="99BD13"/>
                </a:solidFill>
                <a:latin typeface="+mn-lt"/>
                <a:cs typeface="Calibri Light" panose="020F0302020204030204" pitchFamily="34" charset="0"/>
              </a:defRPr>
            </a:pPr>
            <a:endParaRPr lang="es-CL"/>
          </a:p>
        </c:txPr>
      </c:legendEntry>
      <c:layout>
        <c:manualLayout>
          <c:xMode val="edge"/>
          <c:yMode val="edge"/>
          <c:x val="0.63405457514362473"/>
          <c:y val="0.25603612763971129"/>
          <c:w val="0.29744453513820784"/>
          <c:h val="0.18800225924906094"/>
        </c:manualLayout>
      </c:layout>
      <c:overlay val="0"/>
      <c:spPr>
        <a:noFill/>
      </c:spPr>
      <c:txPr>
        <a:bodyPr/>
        <a:lstStyle/>
        <a:p>
          <a:pPr>
            <a:defRPr sz="1300" b="0">
              <a:latin typeface="+mn-lt"/>
              <a:cs typeface="Calibri Light" panose="020F0302020204030204"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22295297210818"/>
          <c:y val="4.2898290824003392E-2"/>
          <c:w val="0.590637399900935"/>
          <c:h val="0.84400621518544205"/>
        </c:manualLayout>
      </c:layout>
      <c:doughnutChart>
        <c:varyColors val="1"/>
        <c:ser>
          <c:idx val="0"/>
          <c:order val="0"/>
          <c:tx>
            <c:strRef>
              <c:f>Hoja1!$B$1</c:f>
              <c:strCache>
                <c:ptCount val="1"/>
                <c:pt idx="0">
                  <c:v>Ventas</c:v>
                </c:pt>
              </c:strCache>
            </c:strRef>
          </c:tx>
          <c:dPt>
            <c:idx val="0"/>
            <c:bubble3D val="0"/>
            <c:spPr>
              <a:solidFill>
                <a:srgbClr val="99BD13"/>
              </a:solidFill>
              <a:ln w="19050">
                <a:solidFill>
                  <a:schemeClr val="lt1"/>
                </a:solidFill>
              </a:ln>
              <a:effectLst/>
            </c:spPr>
            <c:extLst>
              <c:ext xmlns:c16="http://schemas.microsoft.com/office/drawing/2014/chart" uri="{C3380CC4-5D6E-409C-BE32-E72D297353CC}">
                <c16:uniqueId val="{00000002-A8F7-44EB-8697-FFE36FAA4EF8}"/>
              </c:ext>
            </c:extLst>
          </c:dPt>
          <c:dPt>
            <c:idx val="1"/>
            <c:bubble3D val="0"/>
            <c:spPr>
              <a:solidFill>
                <a:srgbClr val="A9A9A9"/>
              </a:solidFill>
              <a:ln w="19050">
                <a:solidFill>
                  <a:schemeClr val="lt1"/>
                </a:solidFill>
              </a:ln>
              <a:effectLst/>
            </c:spPr>
            <c:extLst>
              <c:ext xmlns:c16="http://schemas.microsoft.com/office/drawing/2014/chart" uri="{C3380CC4-5D6E-409C-BE32-E72D297353CC}">
                <c16:uniqueId val="{00000001-A8F7-44EB-8697-FFE36FAA4EF8}"/>
              </c:ext>
            </c:extLst>
          </c:dPt>
          <c:dLbls>
            <c:dLbl>
              <c:idx val="0"/>
              <c:layout>
                <c:manualLayout>
                  <c:x val="8.7331834108195533E-2"/>
                  <c:y val="-2.7298912342547575E-2"/>
                </c:manualLayout>
              </c:layout>
              <c:tx>
                <c:rich>
                  <a:bodyPr rot="0" spcFirstLastPara="1" vertOverflow="ellipsis" vert="horz" wrap="square" lIns="38100" tIns="19050" rIns="38100" bIns="19050" anchor="ctr" anchorCtr="0">
                    <a:spAutoFit/>
                  </a:bodyPr>
                  <a:lstStyle/>
                  <a:p>
                    <a:pPr algn="l">
                      <a:defRPr sz="1600" b="0" i="0" u="none" strike="noStrike" kern="1200" baseline="0">
                        <a:solidFill>
                          <a:schemeClr val="tx1">
                            <a:lumMod val="75000"/>
                            <a:lumOff val="25000"/>
                          </a:schemeClr>
                        </a:solidFill>
                        <a:latin typeface="+mn-lt"/>
                        <a:ea typeface="+mn-ea"/>
                        <a:cs typeface="+mn-cs"/>
                      </a:defRPr>
                    </a:pPr>
                    <a:fld id="{7355A625-A0AE-444A-9D4E-267C3FDA24C6}" type="CATEGORYNAME">
                      <a:rPr lang="en-US" sz="1600"/>
                      <a:pPr algn="l">
                        <a:defRPr sz="1600"/>
                      </a:pPr>
                      <a:t>[NOMBRE DE CATEGORÍA]</a:t>
                    </a:fld>
                    <a:r>
                      <a:rPr lang="en-US" sz="1600" baseline="0" dirty="0"/>
                      <a:t>; </a:t>
                    </a:r>
                  </a:p>
                  <a:p>
                    <a:pPr algn="l">
                      <a:defRPr sz="1600"/>
                    </a:pPr>
                    <a:fld id="{BE68E16D-8381-430A-B6A8-8CA14FC7CBFE}" type="PERCENTAGE">
                      <a:rPr lang="en-US" sz="1600" baseline="0" smtClean="0"/>
                      <a:pPr algn="l">
                        <a:defRPr sz="1600"/>
                      </a:pPr>
                      <a:t>[PORCENTAJE]</a:t>
                    </a:fld>
                    <a:endParaRPr lang="es-CL"/>
                  </a:p>
                </c:rich>
              </c:tx>
              <c:spPr>
                <a:noFill/>
                <a:ln>
                  <a:noFill/>
                </a:ln>
                <a:effectLst/>
              </c:spPr>
              <c:txPr>
                <a:bodyPr rot="0" spcFirstLastPara="1" vertOverflow="ellipsis" vert="horz" wrap="square" lIns="38100" tIns="19050" rIns="38100" bIns="19050" anchor="ctr" anchorCtr="0">
                  <a:spAutoFit/>
                </a:bodyPr>
                <a:lstStyle/>
                <a:p>
                  <a:pPr algn="l">
                    <a:defRPr sz="16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8F7-44EB-8697-FFE36FAA4EF8}"/>
                </c:ext>
              </c:extLst>
            </c:dLbl>
            <c:dLbl>
              <c:idx val="1"/>
              <c:layout>
                <c:manualLayout>
                  <c:x val="-6.2769755765265639E-2"/>
                  <c:y val="0.21839129874038074"/>
                </c:manualLayout>
              </c:layout>
              <c:tx>
                <c:rich>
                  <a:bodyPr rot="0" spcFirstLastPara="1" vertOverflow="ellipsis" vert="horz" wrap="square" lIns="38100" tIns="19050" rIns="38100" bIns="19050" anchor="ctr" anchorCtr="0">
                    <a:spAutoFit/>
                  </a:bodyPr>
                  <a:lstStyle/>
                  <a:p>
                    <a:pPr algn="r">
                      <a:defRPr sz="1600" b="0" i="0" u="none" strike="noStrike" kern="1200" baseline="0">
                        <a:solidFill>
                          <a:schemeClr val="tx1">
                            <a:lumMod val="75000"/>
                            <a:lumOff val="25000"/>
                          </a:schemeClr>
                        </a:solidFill>
                        <a:latin typeface="+mn-lt"/>
                        <a:ea typeface="+mn-ea"/>
                        <a:cs typeface="+mn-cs"/>
                      </a:defRPr>
                    </a:pPr>
                    <a:fld id="{EAB208B7-7AA2-4968-AF6E-01D26B1203D6}" type="CATEGORYNAME">
                      <a:rPr lang="en-US"/>
                      <a:pPr algn="r">
                        <a:defRPr sz="1600"/>
                      </a:pPr>
                      <a:t>[NOMBRE DE CATEGORÍA]</a:t>
                    </a:fld>
                    <a:r>
                      <a:rPr lang="en-US" baseline="0" dirty="0"/>
                      <a:t>; </a:t>
                    </a:r>
                  </a:p>
                  <a:p>
                    <a:pPr algn="r">
                      <a:defRPr sz="1600"/>
                    </a:pPr>
                    <a:fld id="{3172AFD6-72A6-4DCF-89B8-FD61B770093C}" type="PERCENTAGE">
                      <a:rPr lang="en-US" baseline="0" smtClean="0"/>
                      <a:pPr algn="r">
                        <a:defRPr sz="1600"/>
                      </a:pPr>
                      <a:t>[PORCENTAJE]</a:t>
                    </a:fld>
                    <a:endParaRPr lang="es-CL"/>
                  </a:p>
                </c:rich>
              </c:tx>
              <c:spPr>
                <a:noFill/>
                <a:ln>
                  <a:noFill/>
                </a:ln>
                <a:effectLst/>
              </c:spPr>
              <c:txPr>
                <a:bodyPr rot="0" spcFirstLastPara="1" vertOverflow="ellipsis" vert="horz" wrap="square" lIns="38100" tIns="19050" rIns="38100" bIns="19050" anchor="ctr" anchorCtr="0">
                  <a:spAutoFit/>
                </a:bodyPr>
                <a:lstStyle/>
                <a:p>
                  <a:pPr algn="r">
                    <a:defRPr sz="16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8F7-44EB-8697-FFE36FAA4EF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General</c:formatCode>
                <c:ptCount val="2"/>
                <c:pt idx="0">
                  <c:v>42.5</c:v>
                </c:pt>
                <c:pt idx="1">
                  <c:v>57.5</c:v>
                </c:pt>
              </c:numCache>
            </c:numRef>
          </c:val>
          <c:extLst>
            <c:ext xmlns:c16="http://schemas.microsoft.com/office/drawing/2014/chart" uri="{C3380CC4-5D6E-409C-BE32-E72D297353CC}">
              <c16:uniqueId val="{00000000-A8F7-44EB-8697-FFE36FAA4E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93927732120076E-2"/>
          <c:y val="2.4665300755196021E-2"/>
          <c:w val="0.75896003328768646"/>
          <c:h val="0.97258214227298656"/>
        </c:manualLayout>
      </c:layout>
      <c:barChart>
        <c:barDir val="bar"/>
        <c:grouping val="clustered"/>
        <c:varyColors val="0"/>
        <c:ser>
          <c:idx val="0"/>
          <c:order val="0"/>
          <c:tx>
            <c:strRef>
              <c:f>Hoja1!$B$1</c:f>
              <c:strCache>
                <c:ptCount val="1"/>
                <c:pt idx="0">
                  <c:v>Total</c:v>
                </c:pt>
              </c:strCache>
            </c:strRef>
          </c:tx>
          <c:spPr>
            <a:solidFill>
              <a:srgbClr val="A03192"/>
            </a:solidFill>
            <a:ln>
              <a:noFill/>
            </a:ln>
            <a:effectLst/>
          </c:spPr>
          <c:invertIfNegative val="0"/>
          <c:dPt>
            <c:idx val="0"/>
            <c:invertIfNegative val="0"/>
            <c:bubble3D val="0"/>
            <c:spPr>
              <a:solidFill>
                <a:srgbClr val="003EA7"/>
              </a:solidFill>
              <a:ln>
                <a:noFill/>
              </a:ln>
              <a:effectLst/>
            </c:spPr>
            <c:extLst>
              <c:ext xmlns:c16="http://schemas.microsoft.com/office/drawing/2014/chart" uri="{C3380CC4-5D6E-409C-BE32-E72D297353CC}">
                <c16:uniqueId val="{00000001-3ED9-4D46-8FEB-D086A943E61E}"/>
              </c:ext>
            </c:extLst>
          </c:dPt>
          <c:dPt>
            <c:idx val="6"/>
            <c:invertIfNegative val="0"/>
            <c:bubble3D val="0"/>
            <c:spPr>
              <a:solidFill>
                <a:srgbClr val="003EA7"/>
              </a:solidFill>
              <a:ln>
                <a:noFill/>
              </a:ln>
              <a:effectLst/>
            </c:spPr>
            <c:extLst>
              <c:ext xmlns:c16="http://schemas.microsoft.com/office/drawing/2014/chart" uri="{C3380CC4-5D6E-409C-BE32-E72D297353CC}">
                <c16:uniqueId val="{00000007-3ED9-4D46-8FEB-D086A943E61E}"/>
              </c:ext>
            </c:extLst>
          </c:dPt>
          <c:dPt>
            <c:idx val="7"/>
            <c:invertIfNegative val="0"/>
            <c:bubble3D val="0"/>
            <c:spPr>
              <a:solidFill>
                <a:srgbClr val="A03192"/>
              </a:solidFill>
              <a:ln>
                <a:noFill/>
              </a:ln>
              <a:effectLst/>
            </c:spPr>
            <c:extLst>
              <c:ext xmlns:c16="http://schemas.microsoft.com/office/drawing/2014/chart" uri="{C3380CC4-5D6E-409C-BE32-E72D297353CC}">
                <c16:uniqueId val="{00000003-3ED9-4D46-8FEB-D086A943E61E}"/>
              </c:ext>
            </c:extLst>
          </c:dPt>
          <c:dPt>
            <c:idx val="10"/>
            <c:invertIfNegative val="0"/>
            <c:bubble3D val="0"/>
            <c:spPr>
              <a:solidFill>
                <a:srgbClr val="003EA7"/>
              </a:solidFill>
              <a:ln>
                <a:noFill/>
              </a:ln>
              <a:effectLst/>
            </c:spPr>
            <c:extLst>
              <c:ext xmlns:c16="http://schemas.microsoft.com/office/drawing/2014/chart" uri="{C3380CC4-5D6E-409C-BE32-E72D297353CC}">
                <c16:uniqueId val="{00000008-3ED9-4D46-8FEB-D086A943E61E}"/>
              </c:ext>
            </c:extLst>
          </c:dPt>
          <c:dPt>
            <c:idx val="11"/>
            <c:invertIfNegative val="0"/>
            <c:bubble3D val="0"/>
            <c:spPr>
              <a:solidFill>
                <a:srgbClr val="A03192"/>
              </a:solidFill>
              <a:ln>
                <a:noFill/>
              </a:ln>
              <a:effectLst/>
            </c:spPr>
            <c:extLst>
              <c:ext xmlns:c16="http://schemas.microsoft.com/office/drawing/2014/chart" uri="{C3380CC4-5D6E-409C-BE32-E72D297353CC}">
                <c16:uniqueId val="{00000005-3ED9-4D46-8FEB-D086A943E61E}"/>
              </c:ext>
            </c:extLst>
          </c:dPt>
          <c:dPt>
            <c:idx val="14"/>
            <c:invertIfNegative val="0"/>
            <c:bubble3D val="0"/>
            <c:spPr>
              <a:solidFill>
                <a:srgbClr val="003EA7"/>
              </a:solidFill>
              <a:ln>
                <a:noFill/>
              </a:ln>
              <a:effectLst/>
            </c:spPr>
            <c:extLst>
              <c:ext xmlns:c16="http://schemas.microsoft.com/office/drawing/2014/chart" uri="{C3380CC4-5D6E-409C-BE32-E72D297353CC}">
                <c16:uniqueId val="{00000009-3ED9-4D46-8FEB-D086A943E61E}"/>
              </c:ext>
            </c:extLst>
          </c:dPt>
          <c:dPt>
            <c:idx val="16"/>
            <c:invertIfNegative val="0"/>
            <c:bubble3D val="0"/>
            <c:spPr>
              <a:solidFill>
                <a:srgbClr val="003EA7"/>
              </a:solidFill>
              <a:ln>
                <a:noFill/>
              </a:ln>
              <a:effectLst/>
            </c:spPr>
            <c:extLst>
              <c:ext xmlns:c16="http://schemas.microsoft.com/office/drawing/2014/chart" uri="{C3380CC4-5D6E-409C-BE32-E72D297353CC}">
                <c16:uniqueId val="{0000000A-3ED9-4D46-8FEB-D086A943E61E}"/>
              </c:ext>
            </c:extLst>
          </c:dPt>
          <c:dPt>
            <c:idx val="18"/>
            <c:invertIfNegative val="0"/>
            <c:bubble3D val="0"/>
            <c:spPr>
              <a:solidFill>
                <a:srgbClr val="003EA7"/>
              </a:solidFill>
              <a:ln>
                <a:noFill/>
              </a:ln>
              <a:effectLst/>
            </c:spPr>
            <c:extLst>
              <c:ext xmlns:c16="http://schemas.microsoft.com/office/drawing/2014/chart" uri="{C3380CC4-5D6E-409C-BE32-E72D297353CC}">
                <c16:uniqueId val="{0000000B-3ED9-4D46-8FEB-D086A943E61E}"/>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Hoja1!$A$2:$A$21</c:f>
              <c:strCache>
                <c:ptCount val="20"/>
                <c:pt idx="0">
                  <c:v>ATENCION GENERAL</c:v>
                </c:pt>
                <c:pt idx="1">
                  <c:v>Buena atención</c:v>
                </c:pt>
                <c:pt idx="2">
                  <c:v>Agilidad en la atención</c:v>
                </c:pt>
                <c:pt idx="3">
                  <c:v>Atención amable</c:v>
                </c:pt>
                <c:pt idx="4">
                  <c:v>Buena actitud de servicio</c:v>
                </c:pt>
                <c:pt idx="5">
                  <c:v>Preocupación por el paciente</c:v>
                </c:pt>
                <c:pt idx="6">
                  <c:v>ATENCION DE PROFESIONALES / ESPESCIALISTA</c:v>
                </c:pt>
                <c:pt idx="7">
                  <c:v>Buena atención de los médicos</c:v>
                </c:pt>
                <c:pt idx="8">
                  <c:v>Profesionales eficientes</c:v>
                </c:pt>
                <c:pt idx="9">
                  <c:v>Tiene buenos médicos / especialistas</c:v>
                </c:pt>
                <c:pt idx="10">
                  <c:v>SERVICIO</c:v>
                </c:pt>
                <c:pt idx="11">
                  <c:v>Buen servicio</c:v>
                </c:pt>
                <c:pt idx="12">
                  <c:v>Buen equipamiento</c:v>
                </c:pt>
                <c:pt idx="13">
                  <c:v>No ha tenido problemas</c:v>
                </c:pt>
                <c:pt idx="14">
                  <c:v>TRANSPORTE /TRASLADO DE PACIENTES</c:v>
                </c:pt>
                <c:pt idx="15">
                  <c:v>Me fueron a dejara/ Buscar  mi casa</c:v>
                </c:pt>
                <c:pt idx="16">
                  <c:v>MEDICAMENTOS</c:v>
                </c:pt>
                <c:pt idx="17">
                  <c:v>Entregan los medicamentos indicados</c:v>
                </c:pt>
                <c:pt idx="18">
                  <c:v>INFORMACIÓN</c:v>
                </c:pt>
                <c:pt idx="19">
                  <c:v>Buena información</c:v>
                </c:pt>
              </c:strCache>
            </c:strRef>
          </c:cat>
          <c:val>
            <c:numRef>
              <c:f>Hoja1!$B$2:$B$21</c:f>
              <c:numCache>
                <c:formatCode>0</c:formatCode>
                <c:ptCount val="20"/>
                <c:pt idx="0">
                  <c:v>83.1</c:v>
                </c:pt>
                <c:pt idx="1">
                  <c:v>67.2</c:v>
                </c:pt>
                <c:pt idx="2">
                  <c:v>25.9</c:v>
                </c:pt>
                <c:pt idx="3">
                  <c:v>13.8</c:v>
                </c:pt>
                <c:pt idx="4">
                  <c:v>5.9</c:v>
                </c:pt>
                <c:pt idx="5">
                  <c:v>5.8</c:v>
                </c:pt>
                <c:pt idx="6">
                  <c:v>25.6</c:v>
                </c:pt>
                <c:pt idx="7">
                  <c:v>17.3</c:v>
                </c:pt>
                <c:pt idx="8">
                  <c:v>6.3</c:v>
                </c:pt>
                <c:pt idx="9">
                  <c:v>2.2000000000000002</c:v>
                </c:pt>
                <c:pt idx="10">
                  <c:v>12.5</c:v>
                </c:pt>
                <c:pt idx="11">
                  <c:v>8.5</c:v>
                </c:pt>
                <c:pt idx="12">
                  <c:v>2.2000000000000002</c:v>
                </c:pt>
                <c:pt idx="13">
                  <c:v>2.2000000000000002</c:v>
                </c:pt>
                <c:pt idx="14">
                  <c:v>3.3</c:v>
                </c:pt>
                <c:pt idx="15">
                  <c:v>2.2999999999999998</c:v>
                </c:pt>
                <c:pt idx="16">
                  <c:v>3.4</c:v>
                </c:pt>
                <c:pt idx="17">
                  <c:v>2.6</c:v>
                </c:pt>
                <c:pt idx="18">
                  <c:v>2.5</c:v>
                </c:pt>
                <c:pt idx="19">
                  <c:v>2.2999999999999998</c:v>
                </c:pt>
              </c:numCache>
            </c:numRef>
          </c:val>
          <c:extLst>
            <c:ext xmlns:c16="http://schemas.microsoft.com/office/drawing/2014/chart" uri="{C3380CC4-5D6E-409C-BE32-E72D297353CC}">
              <c16:uniqueId val="{00000006-3ED9-4D46-8FEB-D086A943E61E}"/>
            </c:ext>
          </c:extLst>
        </c:ser>
        <c:dLbls>
          <c:showLegendKey val="0"/>
          <c:showVal val="0"/>
          <c:showCatName val="0"/>
          <c:showSerName val="0"/>
          <c:showPercent val="0"/>
          <c:showBubbleSize val="0"/>
        </c:dLbls>
        <c:gapWidth val="20"/>
        <c:axId val="234264608"/>
        <c:axId val="61774736"/>
      </c:barChart>
      <c:catAx>
        <c:axId val="234264608"/>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61774736"/>
        <c:crosses val="autoZero"/>
        <c:auto val="1"/>
        <c:lblAlgn val="ctr"/>
        <c:lblOffset val="100"/>
        <c:noMultiLvlLbl val="0"/>
      </c:catAx>
      <c:valAx>
        <c:axId val="61774736"/>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3426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93927732120076E-2"/>
          <c:y val="2.4665300755196021E-2"/>
          <c:w val="0.61010312540901468"/>
          <c:h val="0.97258214227298656"/>
        </c:manualLayout>
      </c:layout>
      <c:barChart>
        <c:barDir val="bar"/>
        <c:grouping val="clustered"/>
        <c:varyColors val="0"/>
        <c:ser>
          <c:idx val="0"/>
          <c:order val="0"/>
          <c:tx>
            <c:strRef>
              <c:f>Hoja1!$B$1</c:f>
              <c:strCache>
                <c:ptCount val="1"/>
                <c:pt idx="0">
                  <c:v>Total</c:v>
                </c:pt>
              </c:strCache>
            </c:strRef>
          </c:tx>
          <c:spPr>
            <a:solidFill>
              <a:srgbClr val="A03192"/>
            </a:solidFill>
            <a:ln>
              <a:noFill/>
            </a:ln>
            <a:effectLst/>
          </c:spPr>
          <c:invertIfNegative val="0"/>
          <c:dPt>
            <c:idx val="0"/>
            <c:invertIfNegative val="0"/>
            <c:bubble3D val="0"/>
            <c:spPr>
              <a:solidFill>
                <a:srgbClr val="003EA7"/>
              </a:solidFill>
              <a:ln>
                <a:noFill/>
              </a:ln>
              <a:effectLst/>
            </c:spPr>
            <c:extLst>
              <c:ext xmlns:c16="http://schemas.microsoft.com/office/drawing/2014/chart" uri="{C3380CC4-5D6E-409C-BE32-E72D297353CC}">
                <c16:uniqueId val="{00000001-3ED9-4D46-8FEB-D086A943E61E}"/>
              </c:ext>
            </c:extLst>
          </c:dPt>
          <c:dPt>
            <c:idx val="6"/>
            <c:invertIfNegative val="0"/>
            <c:bubble3D val="0"/>
            <c:spPr>
              <a:solidFill>
                <a:srgbClr val="003EA7"/>
              </a:solidFill>
              <a:ln>
                <a:noFill/>
              </a:ln>
              <a:effectLst/>
            </c:spPr>
            <c:extLst>
              <c:ext xmlns:c16="http://schemas.microsoft.com/office/drawing/2014/chart" uri="{C3380CC4-5D6E-409C-BE32-E72D297353CC}">
                <c16:uniqueId val="{00000007-3ED9-4D46-8FEB-D086A943E61E}"/>
              </c:ext>
            </c:extLst>
          </c:dPt>
          <c:dPt>
            <c:idx val="7"/>
            <c:invertIfNegative val="0"/>
            <c:bubble3D val="0"/>
            <c:spPr>
              <a:solidFill>
                <a:srgbClr val="A03192"/>
              </a:solidFill>
              <a:ln>
                <a:noFill/>
              </a:ln>
              <a:effectLst/>
            </c:spPr>
            <c:extLst>
              <c:ext xmlns:c16="http://schemas.microsoft.com/office/drawing/2014/chart" uri="{C3380CC4-5D6E-409C-BE32-E72D297353CC}">
                <c16:uniqueId val="{00000003-3ED9-4D46-8FEB-D086A943E61E}"/>
              </c:ext>
            </c:extLst>
          </c:dPt>
          <c:dPt>
            <c:idx val="10"/>
            <c:invertIfNegative val="0"/>
            <c:bubble3D val="0"/>
            <c:spPr>
              <a:solidFill>
                <a:srgbClr val="003EA7"/>
              </a:solidFill>
              <a:ln>
                <a:noFill/>
              </a:ln>
              <a:effectLst/>
            </c:spPr>
            <c:extLst>
              <c:ext xmlns:c16="http://schemas.microsoft.com/office/drawing/2014/chart" uri="{C3380CC4-5D6E-409C-BE32-E72D297353CC}">
                <c16:uniqueId val="{00000008-3ED9-4D46-8FEB-D086A943E61E}"/>
              </c:ext>
            </c:extLst>
          </c:dPt>
          <c:dPt>
            <c:idx val="11"/>
            <c:invertIfNegative val="0"/>
            <c:bubble3D val="0"/>
            <c:spPr>
              <a:solidFill>
                <a:srgbClr val="A03192"/>
              </a:solidFill>
              <a:ln>
                <a:noFill/>
              </a:ln>
              <a:effectLst/>
            </c:spPr>
            <c:extLst>
              <c:ext xmlns:c16="http://schemas.microsoft.com/office/drawing/2014/chart" uri="{C3380CC4-5D6E-409C-BE32-E72D297353CC}">
                <c16:uniqueId val="{00000005-3ED9-4D46-8FEB-D086A943E61E}"/>
              </c:ext>
            </c:extLst>
          </c:dPt>
          <c:dPt>
            <c:idx val="14"/>
            <c:invertIfNegative val="0"/>
            <c:bubble3D val="0"/>
            <c:spPr>
              <a:solidFill>
                <a:srgbClr val="003EA7"/>
              </a:solidFill>
              <a:ln>
                <a:noFill/>
              </a:ln>
              <a:effectLst/>
            </c:spPr>
            <c:extLst>
              <c:ext xmlns:c16="http://schemas.microsoft.com/office/drawing/2014/chart" uri="{C3380CC4-5D6E-409C-BE32-E72D297353CC}">
                <c16:uniqueId val="{00000009-3ED9-4D46-8FEB-D086A943E61E}"/>
              </c:ext>
            </c:extLst>
          </c:dPt>
          <c:dPt>
            <c:idx val="16"/>
            <c:invertIfNegative val="0"/>
            <c:bubble3D val="0"/>
            <c:spPr>
              <a:solidFill>
                <a:srgbClr val="003EA7"/>
              </a:solidFill>
              <a:ln>
                <a:noFill/>
              </a:ln>
              <a:effectLst/>
            </c:spPr>
            <c:extLst>
              <c:ext xmlns:c16="http://schemas.microsoft.com/office/drawing/2014/chart" uri="{C3380CC4-5D6E-409C-BE32-E72D297353CC}">
                <c16:uniqueId val="{0000000A-3ED9-4D46-8FEB-D086A943E61E}"/>
              </c:ext>
            </c:extLst>
          </c:dPt>
          <c:dPt>
            <c:idx val="18"/>
            <c:invertIfNegative val="0"/>
            <c:bubble3D val="0"/>
            <c:spPr>
              <a:solidFill>
                <a:srgbClr val="003EA7"/>
              </a:solidFill>
              <a:ln>
                <a:noFill/>
              </a:ln>
              <a:effectLst/>
            </c:spPr>
            <c:extLst>
              <c:ext xmlns:c16="http://schemas.microsoft.com/office/drawing/2014/chart" uri="{C3380CC4-5D6E-409C-BE32-E72D297353CC}">
                <c16:uniqueId val="{0000000B-3ED9-4D46-8FEB-D086A943E61E}"/>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Hoja1!$A$2:$A$21</c:f>
              <c:strCache>
                <c:ptCount val="20"/>
                <c:pt idx="0">
                  <c:v>ATENCION GENERAL</c:v>
                </c:pt>
                <c:pt idx="1">
                  <c:v>Buena atención</c:v>
                </c:pt>
                <c:pt idx="2">
                  <c:v>Agilidad en la atención</c:v>
                </c:pt>
                <c:pt idx="3">
                  <c:v>Atención amable</c:v>
                </c:pt>
                <c:pt idx="4">
                  <c:v>Buena actitud de servicio</c:v>
                </c:pt>
                <c:pt idx="5">
                  <c:v>Preocupación por el paciente</c:v>
                </c:pt>
                <c:pt idx="6">
                  <c:v>ATENCION DE PROFESIONALES / ESPESCIALISTA</c:v>
                </c:pt>
                <c:pt idx="7">
                  <c:v>Buena atención de los médicos</c:v>
                </c:pt>
                <c:pt idx="8">
                  <c:v>Profesionales eficientes</c:v>
                </c:pt>
                <c:pt idx="9">
                  <c:v>Tiene buenos médicos / especialistas</c:v>
                </c:pt>
                <c:pt idx="10">
                  <c:v>SERVICIO</c:v>
                </c:pt>
                <c:pt idx="11">
                  <c:v>Buen servicio</c:v>
                </c:pt>
                <c:pt idx="12">
                  <c:v>Buen equipamiento</c:v>
                </c:pt>
                <c:pt idx="13">
                  <c:v>No ha tenido problemas</c:v>
                </c:pt>
                <c:pt idx="14">
                  <c:v>TRANSPORTE /TRASLADO DE PACIENTES</c:v>
                </c:pt>
                <c:pt idx="15">
                  <c:v>Me fueron a dejara/ Buscar  mi casa</c:v>
                </c:pt>
                <c:pt idx="16">
                  <c:v>MEDICAMENTOS</c:v>
                </c:pt>
                <c:pt idx="17">
                  <c:v>Entregan los medicamentos indicados</c:v>
                </c:pt>
                <c:pt idx="18">
                  <c:v>INFORMACIÓN</c:v>
                </c:pt>
                <c:pt idx="19">
                  <c:v>Buena información</c:v>
                </c:pt>
              </c:strCache>
            </c:strRef>
          </c:cat>
          <c:val>
            <c:numRef>
              <c:f>Hoja1!$B$2:$B$21</c:f>
              <c:numCache>
                <c:formatCode>0</c:formatCode>
                <c:ptCount val="20"/>
                <c:pt idx="0">
                  <c:v>83.1</c:v>
                </c:pt>
                <c:pt idx="1">
                  <c:v>67.2</c:v>
                </c:pt>
                <c:pt idx="2">
                  <c:v>25.9</c:v>
                </c:pt>
                <c:pt idx="3">
                  <c:v>13.8</c:v>
                </c:pt>
                <c:pt idx="4">
                  <c:v>5.9</c:v>
                </c:pt>
                <c:pt idx="5">
                  <c:v>5.8</c:v>
                </c:pt>
                <c:pt idx="6">
                  <c:v>25.6</c:v>
                </c:pt>
                <c:pt idx="7">
                  <c:v>17.3</c:v>
                </c:pt>
                <c:pt idx="8">
                  <c:v>6.3</c:v>
                </c:pt>
                <c:pt idx="9">
                  <c:v>2.2000000000000002</c:v>
                </c:pt>
                <c:pt idx="10">
                  <c:v>12.5</c:v>
                </c:pt>
                <c:pt idx="11">
                  <c:v>8.5</c:v>
                </c:pt>
                <c:pt idx="12">
                  <c:v>2.2000000000000002</c:v>
                </c:pt>
                <c:pt idx="13">
                  <c:v>2.2000000000000002</c:v>
                </c:pt>
                <c:pt idx="14">
                  <c:v>3.3</c:v>
                </c:pt>
                <c:pt idx="15">
                  <c:v>2.2999999999999998</c:v>
                </c:pt>
                <c:pt idx="16">
                  <c:v>3.4</c:v>
                </c:pt>
                <c:pt idx="17">
                  <c:v>2.6</c:v>
                </c:pt>
                <c:pt idx="18">
                  <c:v>2.5</c:v>
                </c:pt>
                <c:pt idx="19">
                  <c:v>2.2999999999999998</c:v>
                </c:pt>
              </c:numCache>
            </c:numRef>
          </c:val>
          <c:extLst>
            <c:ext xmlns:c16="http://schemas.microsoft.com/office/drawing/2014/chart" uri="{C3380CC4-5D6E-409C-BE32-E72D297353CC}">
              <c16:uniqueId val="{00000006-3ED9-4D46-8FEB-D086A943E61E}"/>
            </c:ext>
          </c:extLst>
        </c:ser>
        <c:dLbls>
          <c:showLegendKey val="0"/>
          <c:showVal val="0"/>
          <c:showCatName val="0"/>
          <c:showSerName val="0"/>
          <c:showPercent val="0"/>
          <c:showBubbleSize val="0"/>
        </c:dLbls>
        <c:gapWidth val="20"/>
        <c:axId val="160683488"/>
        <c:axId val="160684048"/>
      </c:barChart>
      <c:catAx>
        <c:axId val="160683488"/>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60684048"/>
        <c:crosses val="autoZero"/>
        <c:auto val="1"/>
        <c:lblAlgn val="ctr"/>
        <c:lblOffset val="100"/>
        <c:noMultiLvlLbl val="0"/>
      </c:catAx>
      <c:valAx>
        <c:axId val="160684048"/>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60683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951082338186486E-2"/>
          <c:y val="1.0767610116283109E-2"/>
          <c:w val="0.920221683489581"/>
          <c:h val="0.97258214227298656"/>
        </c:manualLayout>
      </c:layout>
      <c:barChart>
        <c:barDir val="bar"/>
        <c:grouping val="clustered"/>
        <c:varyColors val="0"/>
        <c:ser>
          <c:idx val="0"/>
          <c:order val="0"/>
          <c:tx>
            <c:strRef>
              <c:f>Hoja1!$B$1</c:f>
              <c:strCache>
                <c:ptCount val="1"/>
                <c:pt idx="0">
                  <c:v>Total</c:v>
                </c:pt>
              </c:strCache>
            </c:strRef>
          </c:tx>
          <c:spPr>
            <a:solidFill>
              <a:srgbClr val="99BD13"/>
            </a:solidFill>
            <a:ln>
              <a:noFill/>
            </a:ln>
            <a:effectLst/>
          </c:spPr>
          <c:invertIfNegative val="0"/>
          <c:dPt>
            <c:idx val="0"/>
            <c:invertIfNegative val="0"/>
            <c:bubble3D val="0"/>
            <c:spPr>
              <a:solidFill>
                <a:srgbClr val="65D0C0"/>
              </a:solidFill>
              <a:ln>
                <a:noFill/>
              </a:ln>
              <a:effectLst/>
            </c:spPr>
            <c:extLst>
              <c:ext xmlns:c16="http://schemas.microsoft.com/office/drawing/2014/chart" uri="{C3380CC4-5D6E-409C-BE32-E72D297353CC}">
                <c16:uniqueId val="{00000001-3ED9-4D46-8FEB-D086A943E61E}"/>
              </c:ext>
            </c:extLst>
          </c:dPt>
          <c:dPt>
            <c:idx val="4"/>
            <c:invertIfNegative val="0"/>
            <c:bubble3D val="0"/>
            <c:spPr>
              <a:solidFill>
                <a:srgbClr val="65D0C0"/>
              </a:solidFill>
              <a:ln>
                <a:noFill/>
              </a:ln>
              <a:effectLst/>
            </c:spPr>
            <c:extLst>
              <c:ext xmlns:c16="http://schemas.microsoft.com/office/drawing/2014/chart" uri="{C3380CC4-5D6E-409C-BE32-E72D297353CC}">
                <c16:uniqueId val="{00000000-565B-40A7-AB2D-46B58E0B3B42}"/>
              </c:ext>
            </c:extLst>
          </c:dPt>
          <c:dPt>
            <c:idx val="7"/>
            <c:invertIfNegative val="0"/>
            <c:bubble3D val="0"/>
            <c:spPr>
              <a:solidFill>
                <a:srgbClr val="99BD13"/>
              </a:solidFill>
              <a:ln>
                <a:noFill/>
              </a:ln>
              <a:effectLst/>
            </c:spPr>
            <c:extLst>
              <c:ext xmlns:c16="http://schemas.microsoft.com/office/drawing/2014/chart" uri="{C3380CC4-5D6E-409C-BE32-E72D297353CC}">
                <c16:uniqueId val="{00000003-3ED9-4D46-8FEB-D086A943E61E}"/>
              </c:ext>
            </c:extLst>
          </c:dPt>
          <c:dPt>
            <c:idx val="10"/>
            <c:invertIfNegative val="0"/>
            <c:bubble3D val="0"/>
            <c:spPr>
              <a:solidFill>
                <a:srgbClr val="65D0C0"/>
              </a:solidFill>
              <a:ln>
                <a:noFill/>
              </a:ln>
              <a:effectLst/>
            </c:spPr>
            <c:extLst>
              <c:ext xmlns:c16="http://schemas.microsoft.com/office/drawing/2014/chart" uri="{C3380CC4-5D6E-409C-BE32-E72D297353CC}">
                <c16:uniqueId val="{00000008-3ED9-4D46-8FEB-D086A943E61E}"/>
              </c:ext>
            </c:extLst>
          </c:dPt>
          <c:dPt>
            <c:idx val="11"/>
            <c:invertIfNegative val="0"/>
            <c:bubble3D val="0"/>
            <c:spPr>
              <a:solidFill>
                <a:srgbClr val="99BD13"/>
              </a:solidFill>
              <a:ln>
                <a:noFill/>
              </a:ln>
              <a:effectLst/>
            </c:spPr>
            <c:extLst>
              <c:ext xmlns:c16="http://schemas.microsoft.com/office/drawing/2014/chart" uri="{C3380CC4-5D6E-409C-BE32-E72D297353CC}">
                <c16:uniqueId val="{00000005-3ED9-4D46-8FEB-D086A943E61E}"/>
              </c:ext>
            </c:extLst>
          </c:dPt>
          <c:dPt>
            <c:idx val="14"/>
            <c:invertIfNegative val="0"/>
            <c:bubble3D val="0"/>
            <c:spPr>
              <a:solidFill>
                <a:srgbClr val="65D0C0"/>
              </a:solidFill>
              <a:ln>
                <a:noFill/>
              </a:ln>
              <a:effectLst/>
            </c:spPr>
            <c:extLst>
              <c:ext xmlns:c16="http://schemas.microsoft.com/office/drawing/2014/chart" uri="{C3380CC4-5D6E-409C-BE32-E72D297353CC}">
                <c16:uniqueId val="{00000009-3ED9-4D46-8FEB-D086A943E61E}"/>
              </c:ext>
            </c:extLst>
          </c:dPt>
          <c:dPt>
            <c:idx val="18"/>
            <c:invertIfNegative val="0"/>
            <c:bubble3D val="0"/>
            <c:spPr>
              <a:solidFill>
                <a:srgbClr val="65D0C0"/>
              </a:solidFill>
              <a:ln>
                <a:noFill/>
              </a:ln>
              <a:effectLst/>
            </c:spPr>
            <c:extLst>
              <c:ext xmlns:c16="http://schemas.microsoft.com/office/drawing/2014/chart" uri="{C3380CC4-5D6E-409C-BE32-E72D297353CC}">
                <c16:uniqueId val="{0000000B-3ED9-4D46-8FEB-D086A943E61E}"/>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Hoja1!$A$2:$A$21</c:f>
              <c:strCache>
                <c:ptCount val="20"/>
                <c:pt idx="0">
                  <c:v>MAS AGILIDAD</c:v>
                </c:pt>
                <c:pt idx="1">
                  <c:v>Mas agilidad / rapidez en la atención</c:v>
                </c:pt>
                <c:pt idx="2">
                  <c:v>Menos tiempo de espera</c:v>
                </c:pt>
                <c:pt idx="3">
                  <c:v>Menos burocracia</c:v>
                </c:pt>
                <c:pt idx="4">
                  <c:v>ATENCION / SERVICIO</c:v>
                </c:pt>
                <c:pt idx="5">
                  <c:v>Mejorar atención en general</c:v>
                </c:pt>
                <c:pt idx="6">
                  <c:v>Mas preocupación por el paciente</c:v>
                </c:pt>
                <c:pt idx="7">
                  <c:v>Mejorar atención / actitud en recepción</c:v>
                </c:pt>
                <c:pt idx="8">
                  <c:v>He tenido mala experiencia</c:v>
                </c:pt>
                <c:pt idx="9">
                  <c:v>Ser profesionales en su labor</c:v>
                </c:pt>
                <c:pt idx="10">
                  <c:v>MEJORES PROFESIONALES / ESPECIALISTAS</c:v>
                </c:pt>
                <c:pt idx="11">
                  <c:v>Mejor atención medico</c:v>
                </c:pt>
                <c:pt idx="12">
                  <c:v>Médicos mejor preparados / capacitados</c:v>
                </c:pt>
                <c:pt idx="13">
                  <c:v>Médicos pocos  humanos</c:v>
                </c:pt>
                <c:pt idx="14">
                  <c:v>CERTEZA EN LOS DIAGNOSTICOS</c:v>
                </c:pt>
                <c:pt idx="15">
                  <c:v>Indagar mas con exámenes, dar un diagnostico certero</c:v>
                </c:pt>
                <c:pt idx="16">
                  <c:v>El doctor no le dio/no le quería dar licencia</c:v>
                </c:pt>
                <c:pt idx="17">
                  <c:v>No hay cobertura en diagnósticos</c:v>
                </c:pt>
                <c:pt idx="18">
                  <c:v>PAGO DE LICENCIAS</c:v>
                </c:pt>
                <c:pt idx="19">
                  <c:v>Mejorar pagos/sistema de licencias medicas</c:v>
                </c:pt>
              </c:strCache>
            </c:strRef>
          </c:cat>
          <c:val>
            <c:numRef>
              <c:f>Hoja1!$B$2:$B$21</c:f>
              <c:numCache>
                <c:formatCode>0</c:formatCode>
                <c:ptCount val="20"/>
                <c:pt idx="0">
                  <c:v>41.9</c:v>
                </c:pt>
                <c:pt idx="1">
                  <c:v>25.5</c:v>
                </c:pt>
                <c:pt idx="2">
                  <c:v>13.1</c:v>
                </c:pt>
                <c:pt idx="3">
                  <c:v>7.7</c:v>
                </c:pt>
                <c:pt idx="4">
                  <c:v>33.1</c:v>
                </c:pt>
                <c:pt idx="5">
                  <c:v>15.3</c:v>
                </c:pt>
                <c:pt idx="6">
                  <c:v>12.7</c:v>
                </c:pt>
                <c:pt idx="7">
                  <c:v>8.9</c:v>
                </c:pt>
                <c:pt idx="8">
                  <c:v>4.5</c:v>
                </c:pt>
                <c:pt idx="9">
                  <c:v>2.5</c:v>
                </c:pt>
                <c:pt idx="10">
                  <c:v>21.8</c:v>
                </c:pt>
                <c:pt idx="11">
                  <c:v>12.9</c:v>
                </c:pt>
                <c:pt idx="12">
                  <c:v>4.5999999999999996</c:v>
                </c:pt>
                <c:pt idx="13">
                  <c:v>4</c:v>
                </c:pt>
                <c:pt idx="14">
                  <c:v>16.600000000000001</c:v>
                </c:pt>
                <c:pt idx="15">
                  <c:v>9</c:v>
                </c:pt>
                <c:pt idx="16">
                  <c:v>4.3</c:v>
                </c:pt>
                <c:pt idx="17">
                  <c:v>2.4</c:v>
                </c:pt>
                <c:pt idx="18">
                  <c:v>3.6</c:v>
                </c:pt>
                <c:pt idx="19">
                  <c:v>2.4</c:v>
                </c:pt>
              </c:numCache>
            </c:numRef>
          </c:val>
          <c:extLst>
            <c:ext xmlns:c16="http://schemas.microsoft.com/office/drawing/2014/chart" uri="{C3380CC4-5D6E-409C-BE32-E72D297353CC}">
              <c16:uniqueId val="{00000006-3ED9-4D46-8FEB-D086A943E61E}"/>
            </c:ext>
          </c:extLst>
        </c:ser>
        <c:dLbls>
          <c:showLegendKey val="0"/>
          <c:showVal val="0"/>
          <c:showCatName val="0"/>
          <c:showSerName val="0"/>
          <c:showPercent val="0"/>
          <c:showBubbleSize val="0"/>
        </c:dLbls>
        <c:gapWidth val="40"/>
        <c:axId val="158286240"/>
        <c:axId val="234259568"/>
      </c:barChart>
      <c:catAx>
        <c:axId val="15828624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34259568"/>
        <c:crosses val="autoZero"/>
        <c:auto val="1"/>
        <c:lblAlgn val="ctr"/>
        <c:lblOffset val="100"/>
        <c:noMultiLvlLbl val="0"/>
      </c:catAx>
      <c:valAx>
        <c:axId val="234259568"/>
        <c:scaling>
          <c:orientation val="minMax"/>
          <c:max val="9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58286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951082338186486E-2"/>
          <c:y val="1.0767610116283109E-2"/>
          <c:w val="0.920221683489581"/>
          <c:h val="0.97258214227298656"/>
        </c:manualLayout>
      </c:layout>
      <c:barChart>
        <c:barDir val="bar"/>
        <c:grouping val="clustered"/>
        <c:varyColors val="0"/>
        <c:ser>
          <c:idx val="0"/>
          <c:order val="0"/>
          <c:tx>
            <c:strRef>
              <c:f>Hoja1!$B$1</c:f>
              <c:strCache>
                <c:ptCount val="1"/>
                <c:pt idx="0">
                  <c:v>Total</c:v>
                </c:pt>
              </c:strCache>
            </c:strRef>
          </c:tx>
          <c:spPr>
            <a:solidFill>
              <a:srgbClr val="99BD13"/>
            </a:solidFill>
            <a:ln>
              <a:noFill/>
            </a:ln>
            <a:effectLst/>
          </c:spPr>
          <c:invertIfNegative val="0"/>
          <c:dPt>
            <c:idx val="0"/>
            <c:invertIfNegative val="0"/>
            <c:bubble3D val="0"/>
            <c:spPr>
              <a:solidFill>
                <a:srgbClr val="65D0C0"/>
              </a:solidFill>
              <a:ln>
                <a:noFill/>
              </a:ln>
              <a:effectLst/>
            </c:spPr>
            <c:extLst>
              <c:ext xmlns:c16="http://schemas.microsoft.com/office/drawing/2014/chart" uri="{C3380CC4-5D6E-409C-BE32-E72D297353CC}">
                <c16:uniqueId val="{00000001-3ED9-4D46-8FEB-D086A943E61E}"/>
              </c:ext>
            </c:extLst>
          </c:dPt>
          <c:dPt>
            <c:idx val="4"/>
            <c:invertIfNegative val="0"/>
            <c:bubble3D val="0"/>
            <c:spPr>
              <a:solidFill>
                <a:srgbClr val="65D0C0"/>
              </a:solidFill>
              <a:ln>
                <a:noFill/>
              </a:ln>
              <a:effectLst/>
            </c:spPr>
            <c:extLst>
              <c:ext xmlns:c16="http://schemas.microsoft.com/office/drawing/2014/chart" uri="{C3380CC4-5D6E-409C-BE32-E72D297353CC}">
                <c16:uniqueId val="{00000000-565B-40A7-AB2D-46B58E0B3B42}"/>
              </c:ext>
            </c:extLst>
          </c:dPt>
          <c:dPt>
            <c:idx val="7"/>
            <c:invertIfNegative val="0"/>
            <c:bubble3D val="0"/>
            <c:spPr>
              <a:solidFill>
                <a:srgbClr val="99BD13"/>
              </a:solidFill>
              <a:ln>
                <a:noFill/>
              </a:ln>
              <a:effectLst/>
            </c:spPr>
            <c:extLst>
              <c:ext xmlns:c16="http://schemas.microsoft.com/office/drawing/2014/chart" uri="{C3380CC4-5D6E-409C-BE32-E72D297353CC}">
                <c16:uniqueId val="{00000003-3ED9-4D46-8FEB-D086A943E61E}"/>
              </c:ext>
            </c:extLst>
          </c:dPt>
          <c:dPt>
            <c:idx val="10"/>
            <c:invertIfNegative val="0"/>
            <c:bubble3D val="0"/>
            <c:spPr>
              <a:solidFill>
                <a:srgbClr val="65D0C0"/>
              </a:solidFill>
              <a:ln>
                <a:noFill/>
              </a:ln>
              <a:effectLst/>
            </c:spPr>
            <c:extLst>
              <c:ext xmlns:c16="http://schemas.microsoft.com/office/drawing/2014/chart" uri="{C3380CC4-5D6E-409C-BE32-E72D297353CC}">
                <c16:uniqueId val="{00000008-3ED9-4D46-8FEB-D086A943E61E}"/>
              </c:ext>
            </c:extLst>
          </c:dPt>
          <c:dPt>
            <c:idx val="11"/>
            <c:invertIfNegative val="0"/>
            <c:bubble3D val="0"/>
            <c:spPr>
              <a:solidFill>
                <a:srgbClr val="99BD13"/>
              </a:solidFill>
              <a:ln>
                <a:noFill/>
              </a:ln>
              <a:effectLst/>
            </c:spPr>
            <c:extLst>
              <c:ext xmlns:c16="http://schemas.microsoft.com/office/drawing/2014/chart" uri="{C3380CC4-5D6E-409C-BE32-E72D297353CC}">
                <c16:uniqueId val="{00000005-3ED9-4D46-8FEB-D086A943E61E}"/>
              </c:ext>
            </c:extLst>
          </c:dPt>
          <c:dPt>
            <c:idx val="14"/>
            <c:invertIfNegative val="0"/>
            <c:bubble3D val="0"/>
            <c:spPr>
              <a:solidFill>
                <a:srgbClr val="65D0C0"/>
              </a:solidFill>
              <a:ln>
                <a:noFill/>
              </a:ln>
              <a:effectLst/>
            </c:spPr>
            <c:extLst>
              <c:ext xmlns:c16="http://schemas.microsoft.com/office/drawing/2014/chart" uri="{C3380CC4-5D6E-409C-BE32-E72D297353CC}">
                <c16:uniqueId val="{00000009-3ED9-4D46-8FEB-D086A943E61E}"/>
              </c:ext>
            </c:extLst>
          </c:dPt>
          <c:dPt>
            <c:idx val="18"/>
            <c:invertIfNegative val="0"/>
            <c:bubble3D val="0"/>
            <c:spPr>
              <a:solidFill>
                <a:srgbClr val="65D0C0"/>
              </a:solidFill>
              <a:ln>
                <a:noFill/>
              </a:ln>
              <a:effectLst/>
            </c:spPr>
            <c:extLst>
              <c:ext xmlns:c16="http://schemas.microsoft.com/office/drawing/2014/chart" uri="{C3380CC4-5D6E-409C-BE32-E72D297353CC}">
                <c16:uniqueId val="{0000000B-3ED9-4D46-8FEB-D086A943E61E}"/>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Hoja1!$A$2:$A$21</c:f>
              <c:strCache>
                <c:ptCount val="20"/>
                <c:pt idx="0">
                  <c:v>MAS AGILIDAD</c:v>
                </c:pt>
                <c:pt idx="1">
                  <c:v>Mas agilidad / rapidez en la atención</c:v>
                </c:pt>
                <c:pt idx="2">
                  <c:v>Menos tiempo de espera</c:v>
                </c:pt>
                <c:pt idx="3">
                  <c:v>Menos burocracia</c:v>
                </c:pt>
                <c:pt idx="4">
                  <c:v>ATENCION / SERVICIO</c:v>
                </c:pt>
                <c:pt idx="5">
                  <c:v>Mejorar atención en general</c:v>
                </c:pt>
                <c:pt idx="6">
                  <c:v>Mas preocupación por el paciente</c:v>
                </c:pt>
                <c:pt idx="7">
                  <c:v>Mejorar atención / actitud en recepción</c:v>
                </c:pt>
                <c:pt idx="8">
                  <c:v>He tenido mala experiencia</c:v>
                </c:pt>
                <c:pt idx="9">
                  <c:v>Ser profesionales en su labor</c:v>
                </c:pt>
                <c:pt idx="10">
                  <c:v>MEJORES PROFESIONALES / ESPECIALISTAS</c:v>
                </c:pt>
                <c:pt idx="11">
                  <c:v>Mejor atención medico</c:v>
                </c:pt>
                <c:pt idx="12">
                  <c:v>Médicos mejor preparados / capacitados</c:v>
                </c:pt>
                <c:pt idx="13">
                  <c:v>Médicos pocos  humanos</c:v>
                </c:pt>
                <c:pt idx="14">
                  <c:v>CERTEZA EN LOS DIAGNOSTICOS</c:v>
                </c:pt>
                <c:pt idx="15">
                  <c:v>Indagar mas con exámenes, dar un diagnostico certero</c:v>
                </c:pt>
                <c:pt idx="16">
                  <c:v>El doctor no le dio/no le quería dar licencia</c:v>
                </c:pt>
                <c:pt idx="17">
                  <c:v>No hay cobertura en diagnósticos</c:v>
                </c:pt>
                <c:pt idx="18">
                  <c:v>PAGO DE LICENCIAS</c:v>
                </c:pt>
                <c:pt idx="19">
                  <c:v>Mejorar pagos/sistema de licencias medicas</c:v>
                </c:pt>
              </c:strCache>
            </c:strRef>
          </c:cat>
          <c:val>
            <c:numRef>
              <c:f>Hoja1!$B$2:$B$21</c:f>
              <c:numCache>
                <c:formatCode>0</c:formatCode>
                <c:ptCount val="20"/>
                <c:pt idx="0">
                  <c:v>41.9</c:v>
                </c:pt>
                <c:pt idx="1">
                  <c:v>25.5</c:v>
                </c:pt>
                <c:pt idx="2">
                  <c:v>13.1</c:v>
                </c:pt>
                <c:pt idx="3">
                  <c:v>7.7</c:v>
                </c:pt>
                <c:pt idx="4">
                  <c:v>33.1</c:v>
                </c:pt>
                <c:pt idx="5">
                  <c:v>15.3</c:v>
                </c:pt>
                <c:pt idx="6">
                  <c:v>12.7</c:v>
                </c:pt>
                <c:pt idx="7">
                  <c:v>8.9</c:v>
                </c:pt>
                <c:pt idx="8">
                  <c:v>4.5</c:v>
                </c:pt>
                <c:pt idx="9">
                  <c:v>2.5</c:v>
                </c:pt>
                <c:pt idx="10">
                  <c:v>21.8</c:v>
                </c:pt>
                <c:pt idx="11">
                  <c:v>12.9</c:v>
                </c:pt>
                <c:pt idx="12">
                  <c:v>4.5999999999999996</c:v>
                </c:pt>
                <c:pt idx="13">
                  <c:v>4</c:v>
                </c:pt>
                <c:pt idx="14">
                  <c:v>16.600000000000001</c:v>
                </c:pt>
                <c:pt idx="15">
                  <c:v>9</c:v>
                </c:pt>
                <c:pt idx="16">
                  <c:v>4.3</c:v>
                </c:pt>
                <c:pt idx="17">
                  <c:v>2.4</c:v>
                </c:pt>
                <c:pt idx="18">
                  <c:v>3.6</c:v>
                </c:pt>
                <c:pt idx="19">
                  <c:v>2.4</c:v>
                </c:pt>
              </c:numCache>
            </c:numRef>
          </c:val>
          <c:extLst>
            <c:ext xmlns:c16="http://schemas.microsoft.com/office/drawing/2014/chart" uri="{C3380CC4-5D6E-409C-BE32-E72D297353CC}">
              <c16:uniqueId val="{00000006-3ED9-4D46-8FEB-D086A943E61E}"/>
            </c:ext>
          </c:extLst>
        </c:ser>
        <c:dLbls>
          <c:showLegendKey val="0"/>
          <c:showVal val="0"/>
          <c:showCatName val="0"/>
          <c:showSerName val="0"/>
          <c:showPercent val="0"/>
          <c:showBubbleSize val="0"/>
        </c:dLbls>
        <c:gapWidth val="40"/>
        <c:axId val="237432768"/>
        <c:axId val="237433328"/>
      </c:barChart>
      <c:catAx>
        <c:axId val="237432768"/>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37433328"/>
        <c:crosses val="autoZero"/>
        <c:auto val="1"/>
        <c:lblAlgn val="ctr"/>
        <c:lblOffset val="100"/>
        <c:noMultiLvlLbl val="0"/>
      </c:catAx>
      <c:valAx>
        <c:axId val="237433328"/>
        <c:scaling>
          <c:orientation val="minMax"/>
          <c:max val="9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37432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93862797785736E-2"/>
          <c:y val="2.7417913573319564E-2"/>
          <c:w val="0.920221683489581"/>
          <c:h val="0.97258214227298656"/>
        </c:manualLayout>
      </c:layout>
      <c:barChart>
        <c:barDir val="bar"/>
        <c:grouping val="clustered"/>
        <c:varyColors val="0"/>
        <c:ser>
          <c:idx val="0"/>
          <c:order val="0"/>
          <c:tx>
            <c:strRef>
              <c:f>Hoja1!$B$1</c:f>
              <c:strCache>
                <c:ptCount val="1"/>
                <c:pt idx="0">
                  <c:v>Total</c:v>
                </c:pt>
              </c:strCache>
            </c:strRef>
          </c:tx>
          <c:spPr>
            <a:solidFill>
              <a:srgbClr val="F55F5B"/>
            </a:solidFill>
            <a:ln>
              <a:noFill/>
            </a:ln>
            <a:effectLst/>
          </c:spPr>
          <c:invertIfNegative val="0"/>
          <c:dPt>
            <c:idx val="0"/>
            <c:invertIfNegative val="0"/>
            <c:bubble3D val="0"/>
            <c:spPr>
              <a:solidFill>
                <a:srgbClr val="A03192"/>
              </a:solidFill>
              <a:ln>
                <a:noFill/>
              </a:ln>
              <a:effectLst/>
            </c:spPr>
            <c:extLst>
              <c:ext xmlns:c16="http://schemas.microsoft.com/office/drawing/2014/chart" uri="{C3380CC4-5D6E-409C-BE32-E72D297353CC}">
                <c16:uniqueId val="{00000001-3ED9-4D46-8FEB-D086A943E61E}"/>
              </c:ext>
            </c:extLst>
          </c:dPt>
          <c:dPt>
            <c:idx val="6"/>
            <c:invertIfNegative val="0"/>
            <c:bubble3D val="0"/>
            <c:spPr>
              <a:solidFill>
                <a:srgbClr val="A03192"/>
              </a:solidFill>
              <a:ln>
                <a:noFill/>
              </a:ln>
              <a:effectLst/>
            </c:spPr>
            <c:extLst>
              <c:ext xmlns:c16="http://schemas.microsoft.com/office/drawing/2014/chart" uri="{C3380CC4-5D6E-409C-BE32-E72D297353CC}">
                <c16:uniqueId val="{00000007-3ED9-4D46-8FEB-D086A943E61E}"/>
              </c:ext>
            </c:extLst>
          </c:dPt>
          <c:dPt>
            <c:idx val="7"/>
            <c:invertIfNegative val="0"/>
            <c:bubble3D val="0"/>
            <c:spPr>
              <a:solidFill>
                <a:srgbClr val="F55F5B"/>
              </a:solidFill>
              <a:ln>
                <a:noFill/>
              </a:ln>
              <a:effectLst/>
            </c:spPr>
            <c:extLst>
              <c:ext xmlns:c16="http://schemas.microsoft.com/office/drawing/2014/chart" uri="{C3380CC4-5D6E-409C-BE32-E72D297353CC}">
                <c16:uniqueId val="{00000003-3ED9-4D46-8FEB-D086A943E61E}"/>
              </c:ext>
            </c:extLst>
          </c:dPt>
          <c:dPt>
            <c:idx val="11"/>
            <c:invertIfNegative val="0"/>
            <c:bubble3D val="0"/>
            <c:spPr>
              <a:solidFill>
                <a:srgbClr val="A03192"/>
              </a:solidFill>
              <a:ln>
                <a:noFill/>
              </a:ln>
              <a:effectLst/>
            </c:spPr>
            <c:extLst>
              <c:ext xmlns:c16="http://schemas.microsoft.com/office/drawing/2014/chart" uri="{C3380CC4-5D6E-409C-BE32-E72D297353CC}">
                <c16:uniqueId val="{00000005-3ED9-4D46-8FEB-D086A943E61E}"/>
              </c:ext>
            </c:extLst>
          </c:dPt>
          <c:dPt>
            <c:idx val="15"/>
            <c:invertIfNegative val="0"/>
            <c:bubble3D val="0"/>
            <c:spPr>
              <a:solidFill>
                <a:srgbClr val="A03192"/>
              </a:solidFill>
              <a:ln>
                <a:noFill/>
              </a:ln>
              <a:effectLst/>
            </c:spPr>
            <c:extLst>
              <c:ext xmlns:c16="http://schemas.microsoft.com/office/drawing/2014/chart" uri="{C3380CC4-5D6E-409C-BE32-E72D297353CC}">
                <c16:uniqueId val="{00000000-1C9D-4968-8E70-C8A20B6CF229}"/>
              </c:ext>
            </c:extLst>
          </c:dPt>
          <c:dPt>
            <c:idx val="18"/>
            <c:invertIfNegative val="0"/>
            <c:bubble3D val="0"/>
            <c:spPr>
              <a:solidFill>
                <a:srgbClr val="A03192"/>
              </a:solidFill>
              <a:ln>
                <a:noFill/>
              </a:ln>
              <a:effectLst/>
            </c:spPr>
            <c:extLst>
              <c:ext xmlns:c16="http://schemas.microsoft.com/office/drawing/2014/chart" uri="{C3380CC4-5D6E-409C-BE32-E72D297353CC}">
                <c16:uniqueId val="{0000000B-3ED9-4D46-8FEB-D086A943E61E}"/>
              </c:ext>
            </c:extLst>
          </c:dPt>
          <c:dPt>
            <c:idx val="20"/>
            <c:invertIfNegative val="0"/>
            <c:bubble3D val="0"/>
            <c:spPr>
              <a:solidFill>
                <a:srgbClr val="A03192"/>
              </a:solidFill>
              <a:ln>
                <a:noFill/>
              </a:ln>
              <a:effectLst/>
            </c:spPr>
            <c:extLst>
              <c:ext xmlns:c16="http://schemas.microsoft.com/office/drawing/2014/chart" uri="{C3380CC4-5D6E-409C-BE32-E72D297353CC}">
                <c16:uniqueId val="{00000001-1C9D-4968-8E70-C8A20B6CF229}"/>
              </c:ext>
            </c:extLst>
          </c:dPt>
          <c:dPt>
            <c:idx val="22"/>
            <c:invertIfNegative val="0"/>
            <c:bubble3D val="0"/>
            <c:spPr>
              <a:solidFill>
                <a:srgbClr val="A03192"/>
              </a:solidFill>
              <a:ln>
                <a:noFill/>
              </a:ln>
              <a:effectLst/>
            </c:spPr>
            <c:extLst>
              <c:ext xmlns:c16="http://schemas.microsoft.com/office/drawing/2014/chart" uri="{C3380CC4-5D6E-409C-BE32-E72D297353CC}">
                <c16:uniqueId val="{00000002-1C9D-4968-8E70-C8A20B6CF229}"/>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Hoja1!$A$2:$A$25</c:f>
              <c:strCache>
                <c:ptCount val="24"/>
                <c:pt idx="0">
                  <c:v>PROBLEMAS DE ATENCION GENERAL</c:v>
                </c:pt>
                <c:pt idx="1">
                  <c:v>Mala atención</c:v>
                </c:pt>
                <c:pt idx="2">
                  <c:v>Excesivo tiempo de espera</c:v>
                </c:pt>
                <c:pt idx="3">
                  <c:v>No hay preocupación</c:v>
                </c:pt>
                <c:pt idx="4">
                  <c:v>Atención lenta</c:v>
                </c:pt>
                <c:pt idx="5">
                  <c:v>No le creen al paciente</c:v>
                </c:pt>
                <c:pt idx="6">
                  <c:v>NO HAY UN DIAGNOSTICO CERTERO</c:v>
                </c:pt>
                <c:pt idx="7">
                  <c:v>Dan diagnostico Errado / poco certero / no dan diagnóstico</c:v>
                </c:pt>
                <c:pt idx="8">
                  <c:v>No hacen una revisión, exámenes completos para dar un diagnostico</c:v>
                </c:pt>
                <c:pt idx="9">
                  <c:v>No san licencia necesario</c:v>
                </c:pt>
                <c:pt idx="10">
                  <c:v>No califican enfermedad como accidente laboral</c:v>
                </c:pt>
                <c:pt idx="11">
                  <c:v>PROBLEMAS DE ATENCION DE ESPECIALISTAS / PROFESIONALES</c:v>
                </c:pt>
                <c:pt idx="12">
                  <c:v>Mala atención de los médicos</c:v>
                </c:pt>
                <c:pt idx="13">
                  <c:v>No tiene buenos profesionales</c:v>
                </c:pt>
                <c:pt idx="14">
                  <c:v>Atención poco humana de los médicos</c:v>
                </c:pt>
                <c:pt idx="15">
                  <c:v>SOLUCIONES / REQUERIMIENTOS</c:v>
                </c:pt>
                <c:pt idx="16">
                  <c:v>No san solución al problema</c:v>
                </c:pt>
                <c:pt idx="17">
                  <c:v>Rechazan la atención en el centro ( no lo categorizan cono laboral / trayecto)</c:v>
                </c:pt>
                <c:pt idx="18">
                  <c:v>PROBLEMAS CON PAGO DE LICENCIAS</c:v>
                </c:pt>
                <c:pt idx="19">
                  <c:v>No pagan  licencia</c:v>
                </c:pt>
                <c:pt idx="20">
                  <c:v>NO HAY SEGUIMNIENTO DEL  PACIENTE</c:v>
                </c:pt>
                <c:pt idx="21">
                  <c:v>Dan el alta, sin verificar la recuperación total del paciente</c:v>
                </c:pt>
                <c:pt idx="22">
                  <c:v>MALA INFORMACION</c:v>
                </c:pt>
                <c:pt idx="23">
                  <c:v>Falta de información</c:v>
                </c:pt>
              </c:strCache>
            </c:strRef>
          </c:cat>
          <c:val>
            <c:numRef>
              <c:f>Hoja1!$B$2:$B$25</c:f>
              <c:numCache>
                <c:formatCode>0</c:formatCode>
                <c:ptCount val="24"/>
                <c:pt idx="0">
                  <c:v>45.3</c:v>
                </c:pt>
                <c:pt idx="1">
                  <c:v>23.7</c:v>
                </c:pt>
                <c:pt idx="2">
                  <c:v>13.6</c:v>
                </c:pt>
                <c:pt idx="3">
                  <c:v>10.3</c:v>
                </c:pt>
                <c:pt idx="4">
                  <c:v>11</c:v>
                </c:pt>
                <c:pt idx="5">
                  <c:v>2</c:v>
                </c:pt>
                <c:pt idx="6">
                  <c:v>39.4</c:v>
                </c:pt>
                <c:pt idx="7">
                  <c:v>19.100000000000001</c:v>
                </c:pt>
                <c:pt idx="8">
                  <c:v>12.6</c:v>
                </c:pt>
                <c:pt idx="9">
                  <c:v>9.1</c:v>
                </c:pt>
                <c:pt idx="10">
                  <c:v>5.9</c:v>
                </c:pt>
                <c:pt idx="11">
                  <c:v>19.399999999999999</c:v>
                </c:pt>
                <c:pt idx="12">
                  <c:v>9.9</c:v>
                </c:pt>
                <c:pt idx="13">
                  <c:v>4.3</c:v>
                </c:pt>
                <c:pt idx="14">
                  <c:v>3.5</c:v>
                </c:pt>
                <c:pt idx="15">
                  <c:v>12.1</c:v>
                </c:pt>
                <c:pt idx="16">
                  <c:v>8.9</c:v>
                </c:pt>
                <c:pt idx="17">
                  <c:v>3.1</c:v>
                </c:pt>
                <c:pt idx="18">
                  <c:v>4.0999999999999996</c:v>
                </c:pt>
                <c:pt idx="19">
                  <c:v>2.2000000000000002</c:v>
                </c:pt>
                <c:pt idx="20">
                  <c:v>4.5999999999999996</c:v>
                </c:pt>
                <c:pt idx="21">
                  <c:v>4.3</c:v>
                </c:pt>
                <c:pt idx="22">
                  <c:v>2</c:v>
                </c:pt>
                <c:pt idx="23">
                  <c:v>2</c:v>
                </c:pt>
              </c:numCache>
            </c:numRef>
          </c:val>
          <c:extLst>
            <c:ext xmlns:c16="http://schemas.microsoft.com/office/drawing/2014/chart" uri="{C3380CC4-5D6E-409C-BE32-E72D297353CC}">
              <c16:uniqueId val="{00000006-3ED9-4D46-8FEB-D086A943E61E}"/>
            </c:ext>
          </c:extLst>
        </c:ser>
        <c:dLbls>
          <c:showLegendKey val="0"/>
          <c:showVal val="0"/>
          <c:showCatName val="0"/>
          <c:showSerName val="0"/>
          <c:showPercent val="0"/>
          <c:showBubbleSize val="0"/>
        </c:dLbls>
        <c:gapWidth val="40"/>
        <c:axId val="237435568"/>
        <c:axId val="237436128"/>
      </c:barChart>
      <c:catAx>
        <c:axId val="237435568"/>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37436128"/>
        <c:crosses val="autoZero"/>
        <c:auto val="1"/>
        <c:lblAlgn val="ctr"/>
        <c:lblOffset val="100"/>
        <c:noMultiLvlLbl val="0"/>
      </c:catAx>
      <c:valAx>
        <c:axId val="237436128"/>
        <c:scaling>
          <c:orientation val="minMax"/>
          <c:max val="9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37435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93862797785736E-2"/>
          <c:y val="2.7417913573319564E-2"/>
          <c:w val="0.920221683489581"/>
          <c:h val="0.97258214227298656"/>
        </c:manualLayout>
      </c:layout>
      <c:barChart>
        <c:barDir val="bar"/>
        <c:grouping val="clustered"/>
        <c:varyColors val="0"/>
        <c:ser>
          <c:idx val="0"/>
          <c:order val="0"/>
          <c:tx>
            <c:strRef>
              <c:f>Hoja1!$B$1</c:f>
              <c:strCache>
                <c:ptCount val="1"/>
                <c:pt idx="0">
                  <c:v>Total</c:v>
                </c:pt>
              </c:strCache>
            </c:strRef>
          </c:tx>
          <c:spPr>
            <a:solidFill>
              <a:srgbClr val="F55F5B"/>
            </a:solidFill>
            <a:ln>
              <a:noFill/>
            </a:ln>
            <a:effectLst/>
          </c:spPr>
          <c:invertIfNegative val="0"/>
          <c:dPt>
            <c:idx val="0"/>
            <c:invertIfNegative val="0"/>
            <c:bubble3D val="0"/>
            <c:spPr>
              <a:solidFill>
                <a:srgbClr val="A03192"/>
              </a:solidFill>
              <a:ln>
                <a:noFill/>
              </a:ln>
              <a:effectLst/>
            </c:spPr>
            <c:extLst>
              <c:ext xmlns:c16="http://schemas.microsoft.com/office/drawing/2014/chart" uri="{C3380CC4-5D6E-409C-BE32-E72D297353CC}">
                <c16:uniqueId val="{00000001-3ED9-4D46-8FEB-D086A943E61E}"/>
              </c:ext>
            </c:extLst>
          </c:dPt>
          <c:dPt>
            <c:idx val="6"/>
            <c:invertIfNegative val="0"/>
            <c:bubble3D val="0"/>
            <c:spPr>
              <a:solidFill>
                <a:srgbClr val="A03192"/>
              </a:solidFill>
              <a:ln>
                <a:noFill/>
              </a:ln>
              <a:effectLst/>
            </c:spPr>
            <c:extLst>
              <c:ext xmlns:c16="http://schemas.microsoft.com/office/drawing/2014/chart" uri="{C3380CC4-5D6E-409C-BE32-E72D297353CC}">
                <c16:uniqueId val="{00000007-3ED9-4D46-8FEB-D086A943E61E}"/>
              </c:ext>
            </c:extLst>
          </c:dPt>
          <c:dPt>
            <c:idx val="7"/>
            <c:invertIfNegative val="0"/>
            <c:bubble3D val="0"/>
            <c:spPr>
              <a:solidFill>
                <a:srgbClr val="F55F5B"/>
              </a:solidFill>
              <a:ln>
                <a:noFill/>
              </a:ln>
              <a:effectLst/>
            </c:spPr>
            <c:extLst>
              <c:ext xmlns:c16="http://schemas.microsoft.com/office/drawing/2014/chart" uri="{C3380CC4-5D6E-409C-BE32-E72D297353CC}">
                <c16:uniqueId val="{00000003-3ED9-4D46-8FEB-D086A943E61E}"/>
              </c:ext>
            </c:extLst>
          </c:dPt>
          <c:dPt>
            <c:idx val="11"/>
            <c:invertIfNegative val="0"/>
            <c:bubble3D val="0"/>
            <c:spPr>
              <a:solidFill>
                <a:srgbClr val="A03192"/>
              </a:solidFill>
              <a:ln>
                <a:noFill/>
              </a:ln>
              <a:effectLst/>
            </c:spPr>
            <c:extLst>
              <c:ext xmlns:c16="http://schemas.microsoft.com/office/drawing/2014/chart" uri="{C3380CC4-5D6E-409C-BE32-E72D297353CC}">
                <c16:uniqueId val="{00000005-3ED9-4D46-8FEB-D086A943E61E}"/>
              </c:ext>
            </c:extLst>
          </c:dPt>
          <c:dPt>
            <c:idx val="15"/>
            <c:invertIfNegative val="0"/>
            <c:bubble3D val="0"/>
            <c:spPr>
              <a:solidFill>
                <a:srgbClr val="A03192"/>
              </a:solidFill>
              <a:ln>
                <a:noFill/>
              </a:ln>
              <a:effectLst/>
            </c:spPr>
            <c:extLst>
              <c:ext xmlns:c16="http://schemas.microsoft.com/office/drawing/2014/chart" uri="{C3380CC4-5D6E-409C-BE32-E72D297353CC}">
                <c16:uniqueId val="{00000000-1C9D-4968-8E70-C8A20B6CF229}"/>
              </c:ext>
            </c:extLst>
          </c:dPt>
          <c:dPt>
            <c:idx val="18"/>
            <c:invertIfNegative val="0"/>
            <c:bubble3D val="0"/>
            <c:spPr>
              <a:solidFill>
                <a:srgbClr val="A03192"/>
              </a:solidFill>
              <a:ln>
                <a:noFill/>
              </a:ln>
              <a:effectLst/>
            </c:spPr>
            <c:extLst>
              <c:ext xmlns:c16="http://schemas.microsoft.com/office/drawing/2014/chart" uri="{C3380CC4-5D6E-409C-BE32-E72D297353CC}">
                <c16:uniqueId val="{0000000B-3ED9-4D46-8FEB-D086A943E61E}"/>
              </c:ext>
            </c:extLst>
          </c:dPt>
          <c:dPt>
            <c:idx val="20"/>
            <c:invertIfNegative val="0"/>
            <c:bubble3D val="0"/>
            <c:spPr>
              <a:solidFill>
                <a:srgbClr val="A03192"/>
              </a:solidFill>
              <a:ln>
                <a:noFill/>
              </a:ln>
              <a:effectLst/>
            </c:spPr>
            <c:extLst>
              <c:ext xmlns:c16="http://schemas.microsoft.com/office/drawing/2014/chart" uri="{C3380CC4-5D6E-409C-BE32-E72D297353CC}">
                <c16:uniqueId val="{00000001-1C9D-4968-8E70-C8A20B6CF229}"/>
              </c:ext>
            </c:extLst>
          </c:dPt>
          <c:dPt>
            <c:idx val="22"/>
            <c:invertIfNegative val="0"/>
            <c:bubble3D val="0"/>
            <c:spPr>
              <a:solidFill>
                <a:srgbClr val="A03192"/>
              </a:solidFill>
              <a:ln>
                <a:noFill/>
              </a:ln>
              <a:effectLst/>
            </c:spPr>
            <c:extLst>
              <c:ext xmlns:c16="http://schemas.microsoft.com/office/drawing/2014/chart" uri="{C3380CC4-5D6E-409C-BE32-E72D297353CC}">
                <c16:uniqueId val="{00000002-1C9D-4968-8E70-C8A20B6CF229}"/>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Hoja1!$A$2:$A$25</c:f>
              <c:strCache>
                <c:ptCount val="24"/>
                <c:pt idx="0">
                  <c:v>PROBLEMAS DE ATENCION GENERAL</c:v>
                </c:pt>
                <c:pt idx="1">
                  <c:v>Mala atención</c:v>
                </c:pt>
                <c:pt idx="2">
                  <c:v>Excesivo tiempo de espera</c:v>
                </c:pt>
                <c:pt idx="3">
                  <c:v>No hay preocupación</c:v>
                </c:pt>
                <c:pt idx="4">
                  <c:v>Atención lenta</c:v>
                </c:pt>
                <c:pt idx="5">
                  <c:v>No le creen al paciente</c:v>
                </c:pt>
                <c:pt idx="6">
                  <c:v>NO HAY UN DIAGNOSTICO CERTERO</c:v>
                </c:pt>
                <c:pt idx="7">
                  <c:v>Dan diagnostico Errado / poco certero / no dan diagnóstico</c:v>
                </c:pt>
                <c:pt idx="8">
                  <c:v>No hacen una revisión, exámenes completos para dar un diagnostico</c:v>
                </c:pt>
                <c:pt idx="9">
                  <c:v>No san licencia necesario</c:v>
                </c:pt>
                <c:pt idx="10">
                  <c:v>No califican enfermedad como accidente laboral</c:v>
                </c:pt>
                <c:pt idx="11">
                  <c:v>PROBLEMAS DE ATENCION DE ESPECIALISTAS / PROFESIONALES</c:v>
                </c:pt>
                <c:pt idx="12">
                  <c:v>Mala atención de los médicos</c:v>
                </c:pt>
                <c:pt idx="13">
                  <c:v>No tiene buenos profesionales</c:v>
                </c:pt>
                <c:pt idx="14">
                  <c:v>Atención poco humana de los médicos</c:v>
                </c:pt>
                <c:pt idx="15">
                  <c:v>SOLUCIONES / REQUERIMIENTOS</c:v>
                </c:pt>
                <c:pt idx="16">
                  <c:v>No san solución al problema</c:v>
                </c:pt>
                <c:pt idx="17">
                  <c:v>Rechazan la atención en el centro ( no lo categorizan cono laboral / trayecto)</c:v>
                </c:pt>
                <c:pt idx="18">
                  <c:v>PROBLEMAS CON PAGO DE LICENCIAS</c:v>
                </c:pt>
                <c:pt idx="19">
                  <c:v>No pagan  licencia</c:v>
                </c:pt>
                <c:pt idx="20">
                  <c:v>NO HAY SEGUIMNIENTO DEL  PACIENTE</c:v>
                </c:pt>
                <c:pt idx="21">
                  <c:v>Dan el alta, sin verificar la recuperación total del paciente</c:v>
                </c:pt>
                <c:pt idx="22">
                  <c:v>MALA INFORMACION</c:v>
                </c:pt>
                <c:pt idx="23">
                  <c:v>Falta de información</c:v>
                </c:pt>
              </c:strCache>
            </c:strRef>
          </c:cat>
          <c:val>
            <c:numRef>
              <c:f>Hoja1!$B$2:$B$25</c:f>
              <c:numCache>
                <c:formatCode>0</c:formatCode>
                <c:ptCount val="24"/>
                <c:pt idx="0">
                  <c:v>45.3</c:v>
                </c:pt>
                <c:pt idx="1">
                  <c:v>23.7</c:v>
                </c:pt>
                <c:pt idx="2">
                  <c:v>13.6</c:v>
                </c:pt>
                <c:pt idx="3">
                  <c:v>10.3</c:v>
                </c:pt>
                <c:pt idx="4">
                  <c:v>11</c:v>
                </c:pt>
                <c:pt idx="5">
                  <c:v>2</c:v>
                </c:pt>
                <c:pt idx="6">
                  <c:v>39.4</c:v>
                </c:pt>
                <c:pt idx="7">
                  <c:v>19.100000000000001</c:v>
                </c:pt>
                <c:pt idx="8">
                  <c:v>12.6</c:v>
                </c:pt>
                <c:pt idx="9">
                  <c:v>9.1</c:v>
                </c:pt>
                <c:pt idx="10">
                  <c:v>5.9</c:v>
                </c:pt>
                <c:pt idx="11">
                  <c:v>19.399999999999999</c:v>
                </c:pt>
                <c:pt idx="12">
                  <c:v>9.9</c:v>
                </c:pt>
                <c:pt idx="13">
                  <c:v>4.3</c:v>
                </c:pt>
                <c:pt idx="14">
                  <c:v>3.5</c:v>
                </c:pt>
                <c:pt idx="15">
                  <c:v>12.1</c:v>
                </c:pt>
                <c:pt idx="16">
                  <c:v>8.9</c:v>
                </c:pt>
                <c:pt idx="17">
                  <c:v>3.1</c:v>
                </c:pt>
                <c:pt idx="18">
                  <c:v>4.0999999999999996</c:v>
                </c:pt>
                <c:pt idx="19">
                  <c:v>2.2000000000000002</c:v>
                </c:pt>
                <c:pt idx="20">
                  <c:v>4.5999999999999996</c:v>
                </c:pt>
                <c:pt idx="21">
                  <c:v>4.3</c:v>
                </c:pt>
                <c:pt idx="22">
                  <c:v>2</c:v>
                </c:pt>
                <c:pt idx="23">
                  <c:v>2</c:v>
                </c:pt>
              </c:numCache>
            </c:numRef>
          </c:val>
          <c:extLst>
            <c:ext xmlns:c16="http://schemas.microsoft.com/office/drawing/2014/chart" uri="{C3380CC4-5D6E-409C-BE32-E72D297353CC}">
              <c16:uniqueId val="{00000006-3ED9-4D46-8FEB-D086A943E61E}"/>
            </c:ext>
          </c:extLst>
        </c:ser>
        <c:dLbls>
          <c:showLegendKey val="0"/>
          <c:showVal val="0"/>
          <c:showCatName val="0"/>
          <c:showSerName val="0"/>
          <c:showPercent val="0"/>
          <c:showBubbleSize val="0"/>
        </c:dLbls>
        <c:gapWidth val="40"/>
        <c:axId val="237438368"/>
        <c:axId val="238714528"/>
      </c:barChart>
      <c:catAx>
        <c:axId val="237438368"/>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38714528"/>
        <c:crosses val="autoZero"/>
        <c:auto val="1"/>
        <c:lblAlgn val="ctr"/>
        <c:lblOffset val="100"/>
        <c:noMultiLvlLbl val="0"/>
      </c:catAx>
      <c:valAx>
        <c:axId val="238714528"/>
        <c:scaling>
          <c:orientation val="minMax"/>
          <c:max val="9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37438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67360442031465E-2"/>
          <c:y val="0.13009339632042033"/>
          <c:w val="0.96331059601395852"/>
          <c:h val="0.50966712142955073"/>
        </c:manualLayout>
      </c:layout>
      <c:barChart>
        <c:barDir val="col"/>
        <c:grouping val="clustered"/>
        <c:varyColors val="0"/>
        <c:ser>
          <c:idx val="1"/>
          <c:order val="0"/>
          <c:tx>
            <c:strRef>
              <c:f>Sheet1!$A$2</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4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7"/>
                <c:pt idx="0">
                  <c:v>Global Satisfacción</c:v>
                </c:pt>
                <c:pt idx="1">
                  <c:v>Admisión</c:v>
                </c:pt>
                <c:pt idx="2">
                  <c:v>Atención Médica</c:v>
                </c:pt>
                <c:pt idx="3">
                  <c:v>Exámenes y Procedimientos</c:v>
                </c:pt>
                <c:pt idx="4">
                  <c:v>Entrega de Medicamentos</c:v>
                </c:pt>
                <c:pt idx="5">
                  <c:v>Atención Enfermeras</c:v>
                </c:pt>
                <c:pt idx="6">
                  <c:v>Personal Administrativo</c:v>
                </c:pt>
              </c:strCache>
            </c:strRef>
          </c:cat>
          <c:val>
            <c:numRef>
              <c:f>Sheet1!$B$2:$I$2</c:f>
              <c:numCache>
                <c:formatCode>0%</c:formatCode>
                <c:ptCount val="7"/>
                <c:pt idx="0">
                  <c:v>0.749</c:v>
                </c:pt>
                <c:pt idx="1">
                  <c:v>0.85899999999999999</c:v>
                </c:pt>
                <c:pt idx="2">
                  <c:v>0.81499999999999995</c:v>
                </c:pt>
                <c:pt idx="3">
                  <c:v>0.91200000000000003</c:v>
                </c:pt>
                <c:pt idx="4">
                  <c:v>0.93100000000000005</c:v>
                </c:pt>
                <c:pt idx="5">
                  <c:v>0.92600000000000005</c:v>
                </c:pt>
                <c:pt idx="6">
                  <c:v>0.88100000000000001</c:v>
                </c:pt>
              </c:numCache>
            </c:numRef>
          </c:val>
          <c:extLst>
            <c:ext xmlns:c16="http://schemas.microsoft.com/office/drawing/2014/chart" uri="{C3380CC4-5D6E-409C-BE32-E72D297353CC}">
              <c16:uniqueId val="{00000004-1140-46A9-89EF-5385BE2A7859}"/>
            </c:ext>
          </c:extLst>
        </c:ser>
        <c:ser>
          <c:idx val="0"/>
          <c:order val="1"/>
          <c:tx>
            <c:strRef>
              <c:f>Sheet1!$A$3</c:f>
              <c:strCache>
                <c:ptCount val="1"/>
                <c:pt idx="0">
                  <c:v>% Notas 1 a 4</c:v>
                </c:pt>
              </c:strCache>
            </c:strRef>
          </c:tx>
          <c:spPr>
            <a:solidFill>
              <a:srgbClr val="A03192"/>
            </a:solidFill>
            <a:ln w="25841">
              <a:noFill/>
            </a:ln>
          </c:spPr>
          <c:invertIfNegative val="0"/>
          <c:dLbls>
            <c:spPr>
              <a:noFill/>
              <a:ln>
                <a:noFill/>
              </a:ln>
              <a:effectLst/>
            </c:spPr>
            <c:txPr>
              <a:bodyPr/>
              <a:lstStyle/>
              <a:p>
                <a:pPr>
                  <a:defRPr sz="1400" b="1">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7"/>
                <c:pt idx="0">
                  <c:v>Global Satisfacción</c:v>
                </c:pt>
                <c:pt idx="1">
                  <c:v>Admisión</c:v>
                </c:pt>
                <c:pt idx="2">
                  <c:v>Atención Médica</c:v>
                </c:pt>
                <c:pt idx="3">
                  <c:v>Exámenes y Procedimientos</c:v>
                </c:pt>
                <c:pt idx="4">
                  <c:v>Entrega de Medicamentos</c:v>
                </c:pt>
                <c:pt idx="5">
                  <c:v>Atención Enfermeras</c:v>
                </c:pt>
                <c:pt idx="6">
                  <c:v>Personal Administrativo</c:v>
                </c:pt>
              </c:strCache>
            </c:strRef>
          </c:cat>
          <c:val>
            <c:numRef>
              <c:f>Sheet1!$B$3:$I$3</c:f>
              <c:numCache>
                <c:formatCode>0%</c:formatCode>
                <c:ptCount val="7"/>
                <c:pt idx="0">
                  <c:v>-0.11700000000000001</c:v>
                </c:pt>
                <c:pt idx="1">
                  <c:v>-5.5E-2</c:v>
                </c:pt>
                <c:pt idx="2">
                  <c:v>-9.8000000000000004E-2</c:v>
                </c:pt>
                <c:pt idx="3">
                  <c:v>-2.9000000000000001E-2</c:v>
                </c:pt>
                <c:pt idx="4">
                  <c:v>-2.3E-2</c:v>
                </c:pt>
                <c:pt idx="5">
                  <c:v>-1.7999999999999999E-2</c:v>
                </c:pt>
                <c:pt idx="6">
                  <c:v>-5.0999999999999997E-2</c:v>
                </c:pt>
              </c:numCache>
            </c:numRef>
          </c:val>
          <c:extLst>
            <c:ext xmlns:c16="http://schemas.microsoft.com/office/drawing/2014/chart" uri="{C3380CC4-5D6E-409C-BE32-E72D297353CC}">
              <c16:uniqueId val="{00000003-1140-46A9-89EF-5385BE2A7859}"/>
            </c:ext>
          </c:extLst>
        </c:ser>
        <c:dLbls>
          <c:showLegendKey val="0"/>
          <c:showVal val="0"/>
          <c:showCatName val="0"/>
          <c:showSerName val="0"/>
          <c:showPercent val="0"/>
          <c:showBubbleSize val="0"/>
        </c:dLbls>
        <c:gapWidth val="100"/>
        <c:overlap val="100"/>
        <c:axId val="238717888"/>
        <c:axId val="238718448"/>
      </c:barChart>
      <c:lineChart>
        <c:grouping val="standard"/>
        <c:varyColors val="0"/>
        <c:ser>
          <c:idx val="2"/>
          <c:order val="2"/>
          <c:tx>
            <c:strRef>
              <c:f>Sheet1!$A$4</c:f>
              <c:strCache>
                <c:ptCount val="1"/>
                <c:pt idx="0">
                  <c:v>% Neto</c:v>
                </c:pt>
              </c:strCache>
            </c:strRef>
          </c:tx>
          <c:spPr>
            <a:ln w="22225">
              <a:solidFill>
                <a:srgbClr val="99BD13"/>
              </a:solidFill>
              <a:prstDash val="sysDash"/>
            </a:ln>
          </c:spPr>
          <c:marker>
            <c:symbol val="circle"/>
            <c:size val="9"/>
            <c:spPr>
              <a:solidFill>
                <a:srgbClr val="99BD13"/>
              </a:solidFill>
              <a:ln w="22225">
                <a:noFill/>
                <a:prstDash val="sysDash"/>
              </a:ln>
            </c:spPr>
          </c:marker>
          <c:dPt>
            <c:idx val="2"/>
            <c:bubble3D val="0"/>
            <c:extLst>
              <c:ext xmlns:c16="http://schemas.microsoft.com/office/drawing/2014/chart" uri="{C3380CC4-5D6E-409C-BE32-E72D297353CC}">
                <c16:uniqueId val="{00000001-417E-460D-B19B-6604C8A8F022}"/>
              </c:ext>
            </c:extLst>
          </c:dPt>
          <c:dPt>
            <c:idx val="5"/>
            <c:bubble3D val="0"/>
            <c:extLst>
              <c:ext xmlns:c16="http://schemas.microsoft.com/office/drawing/2014/chart" uri="{C3380CC4-5D6E-409C-BE32-E72D297353CC}">
                <c16:uniqueId val="{00000003-417E-460D-B19B-6604C8A8F022}"/>
              </c:ext>
            </c:extLst>
          </c:dPt>
          <c:dLbls>
            <c:spPr>
              <a:noFill/>
              <a:ln w="25841">
                <a:noFill/>
              </a:ln>
            </c:spPr>
            <c:txPr>
              <a:bodyPr wrap="square" lIns="38100" tIns="19050" rIns="38100" bIns="19050" anchor="ctr">
                <a:spAutoFit/>
              </a:bodyPr>
              <a:lstStyle/>
              <a:p>
                <a:pPr>
                  <a:defRPr sz="14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7"/>
                <c:pt idx="0">
                  <c:v>Global Satisfacción</c:v>
                </c:pt>
                <c:pt idx="1">
                  <c:v>Admisión</c:v>
                </c:pt>
                <c:pt idx="2">
                  <c:v>Atención Médica</c:v>
                </c:pt>
                <c:pt idx="3">
                  <c:v>Exámenes y Procedimientos</c:v>
                </c:pt>
                <c:pt idx="4">
                  <c:v>Entrega de Medicamentos</c:v>
                </c:pt>
                <c:pt idx="5">
                  <c:v>Atención Enfermeras</c:v>
                </c:pt>
                <c:pt idx="6">
                  <c:v>Personal Administrativo</c:v>
                </c:pt>
              </c:strCache>
            </c:strRef>
          </c:cat>
          <c:val>
            <c:numRef>
              <c:f>Sheet1!$B$4:$I$4</c:f>
              <c:numCache>
                <c:formatCode>0%</c:formatCode>
                <c:ptCount val="7"/>
                <c:pt idx="0">
                  <c:v>0.63200000000000001</c:v>
                </c:pt>
                <c:pt idx="1">
                  <c:v>0.80400000000000005</c:v>
                </c:pt>
                <c:pt idx="2">
                  <c:v>0.71699999999999997</c:v>
                </c:pt>
                <c:pt idx="3">
                  <c:v>0.88300000000000001</c:v>
                </c:pt>
                <c:pt idx="4">
                  <c:v>0.90900000000000003</c:v>
                </c:pt>
                <c:pt idx="5">
                  <c:v>0.90800000000000003</c:v>
                </c:pt>
                <c:pt idx="6">
                  <c:v>0.83</c:v>
                </c:pt>
              </c:numCache>
            </c:numRef>
          </c:val>
          <c:smooth val="0"/>
          <c:extLst>
            <c:ext xmlns:c16="http://schemas.microsoft.com/office/drawing/2014/chart" uri="{C3380CC4-5D6E-409C-BE32-E72D297353CC}">
              <c16:uniqueId val="{00000009-1140-46A9-89EF-5385BE2A7859}"/>
            </c:ext>
          </c:extLst>
        </c:ser>
        <c:dLbls>
          <c:showLegendKey val="0"/>
          <c:showVal val="0"/>
          <c:showCatName val="0"/>
          <c:showSerName val="0"/>
          <c:showPercent val="0"/>
          <c:showBubbleSize val="0"/>
        </c:dLbls>
        <c:marker val="1"/>
        <c:smooth val="0"/>
        <c:axId val="238717888"/>
        <c:axId val="238718448"/>
      </c:lineChart>
      <c:catAx>
        <c:axId val="238717888"/>
        <c:scaling>
          <c:orientation val="minMax"/>
        </c:scaling>
        <c:delete val="0"/>
        <c:axPos val="b"/>
        <c:numFmt formatCode="General" sourceLinked="1"/>
        <c:majorTickMark val="out"/>
        <c:minorTickMark val="none"/>
        <c:tickLblPos val="low"/>
        <c:spPr>
          <a:ln w="3231">
            <a:solidFill>
              <a:srgbClr val="898989"/>
            </a:solidFill>
            <a:prstDash val="solid"/>
          </a:ln>
        </c:spPr>
        <c:txPr>
          <a:bodyPr rot="0" vert="horz"/>
          <a:lstStyle/>
          <a:p>
            <a:pPr>
              <a:defRPr sz="1400" b="0" i="0" u="none" strike="noStrike" baseline="0">
                <a:solidFill>
                  <a:schemeClr val="tx1">
                    <a:lumMod val="50000"/>
                    <a:lumOff val="50000"/>
                  </a:schemeClr>
                </a:solidFill>
                <a:latin typeface="Calibri" panose="020F0502020204030204" pitchFamily="34" charset="0"/>
                <a:ea typeface="Trebuchet MS"/>
                <a:cs typeface="Calibri" panose="020F0502020204030204" pitchFamily="34" charset="0"/>
              </a:defRPr>
            </a:pPr>
            <a:endParaRPr lang="es-CL"/>
          </a:p>
        </c:txPr>
        <c:crossAx val="238718448"/>
        <c:crosses val="autoZero"/>
        <c:auto val="1"/>
        <c:lblAlgn val="ctr"/>
        <c:lblOffset val="100"/>
        <c:tickLblSkip val="1"/>
        <c:tickMarkSkip val="1"/>
        <c:noMultiLvlLbl val="0"/>
      </c:catAx>
      <c:valAx>
        <c:axId val="238718448"/>
        <c:scaling>
          <c:orientation val="minMax"/>
          <c:max val="1"/>
          <c:min val="-0.30000000000000004"/>
        </c:scaling>
        <c:delete val="0"/>
        <c:axPos val="l"/>
        <c:numFmt formatCode="0%" sourceLinked="1"/>
        <c:majorTickMark val="out"/>
        <c:minorTickMark val="none"/>
        <c:tickLblPos val="none"/>
        <c:spPr>
          <a:ln>
            <a:noFill/>
          </a:ln>
        </c:spPr>
        <c:crossAx val="238717888"/>
        <c:crosses val="autoZero"/>
        <c:crossBetween val="between"/>
        <c:majorUnit val="0.2"/>
        <c:minorUnit val="0.2"/>
      </c:valAx>
      <c:spPr>
        <a:noFill/>
        <a:ln w="25374">
          <a:noFill/>
          <a:prstDash val="dash"/>
        </a:ln>
      </c:spPr>
    </c:plotArea>
    <c:legend>
      <c:legendPos val="l"/>
      <c:legendEntry>
        <c:idx val="0"/>
        <c:txPr>
          <a:bodyPr/>
          <a:lstStyle/>
          <a:p>
            <a:pPr>
              <a:defRPr sz="1300" b="1">
                <a:solidFill>
                  <a:srgbClr val="003EA7"/>
                </a:solidFill>
                <a:latin typeface="+mn-lt"/>
                <a:cs typeface="Calibri Light" panose="020F0302020204030204" pitchFamily="34" charset="0"/>
              </a:defRPr>
            </a:pPr>
            <a:endParaRPr lang="es-CL"/>
          </a:p>
        </c:txPr>
      </c:legendEntry>
      <c:legendEntry>
        <c:idx val="1"/>
        <c:txPr>
          <a:bodyPr/>
          <a:lstStyle/>
          <a:p>
            <a:pPr>
              <a:defRPr sz="1300" b="1">
                <a:solidFill>
                  <a:srgbClr val="A03192"/>
                </a:solidFill>
                <a:latin typeface="+mn-lt"/>
                <a:cs typeface="Calibri Light" panose="020F0302020204030204" pitchFamily="34" charset="0"/>
              </a:defRPr>
            </a:pPr>
            <a:endParaRPr lang="es-CL"/>
          </a:p>
        </c:txPr>
      </c:legendEntry>
      <c:legendEntry>
        <c:idx val="2"/>
        <c:txPr>
          <a:bodyPr/>
          <a:lstStyle/>
          <a:p>
            <a:pPr>
              <a:defRPr sz="1300" b="1">
                <a:solidFill>
                  <a:srgbClr val="99BD13"/>
                </a:solidFill>
                <a:latin typeface="+mn-lt"/>
                <a:cs typeface="Calibri Light" panose="020F0302020204030204" pitchFamily="34" charset="0"/>
              </a:defRPr>
            </a:pPr>
            <a:endParaRPr lang="es-CL"/>
          </a:p>
        </c:txPr>
      </c:legendEntry>
      <c:layout>
        <c:manualLayout>
          <c:xMode val="edge"/>
          <c:yMode val="edge"/>
          <c:x val="0.43975805171061882"/>
          <c:y val="1.8204618328631961E-2"/>
          <c:w val="0.54140311612690684"/>
          <c:h val="4.7065068546199122E-2"/>
        </c:manualLayout>
      </c:layout>
      <c:overlay val="0"/>
      <c:spPr>
        <a:noFill/>
      </c:spPr>
      <c:txPr>
        <a:bodyPr/>
        <a:lstStyle/>
        <a:p>
          <a:pPr>
            <a:defRPr sz="1300" b="0">
              <a:latin typeface="+mn-lt"/>
              <a:cs typeface="Calibri Light" panose="020F0302020204030204"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558192"/>
          </a:xfrm>
          <a:prstGeom prst="rect">
            <a:avLst/>
          </a:prstGeom>
        </p:spPr>
        <p:txBody>
          <a:bodyPr vert="horz" lIns="103629" tIns="51814" rIns="103629" bIns="51814" rtlCol="0"/>
          <a:lstStyle>
            <a:lvl1pPr algn="l">
              <a:defRPr sz="1400"/>
            </a:lvl1pPr>
          </a:lstStyle>
          <a:p>
            <a:endParaRPr lang="es-CL"/>
          </a:p>
        </p:txBody>
      </p:sp>
      <p:sp>
        <p:nvSpPr>
          <p:cNvPr id="3" name="Marcador de fecha 2"/>
          <p:cNvSpPr>
            <a:spLocks noGrp="1"/>
          </p:cNvSpPr>
          <p:nvPr>
            <p:ph type="dt" idx="1"/>
          </p:nvPr>
        </p:nvSpPr>
        <p:spPr>
          <a:xfrm>
            <a:off x="3970938" y="0"/>
            <a:ext cx="3037840" cy="558192"/>
          </a:xfrm>
          <a:prstGeom prst="rect">
            <a:avLst/>
          </a:prstGeom>
        </p:spPr>
        <p:txBody>
          <a:bodyPr vert="horz" lIns="103629" tIns="51814" rIns="103629" bIns="51814" rtlCol="0"/>
          <a:lstStyle>
            <a:lvl1pPr algn="r">
              <a:defRPr sz="1400"/>
            </a:lvl1pPr>
          </a:lstStyle>
          <a:p>
            <a:fld id="{E9618E0E-50FA-47F0-9CF3-9F056DFD4BA1}" type="datetimeFigureOut">
              <a:rPr lang="es-CL" smtClean="0"/>
              <a:t>22-02-2021</a:t>
            </a:fld>
            <a:endParaRPr lang="es-CL"/>
          </a:p>
        </p:txBody>
      </p:sp>
      <p:sp>
        <p:nvSpPr>
          <p:cNvPr id="4" name="Marcador de imagen de diapositiva 3"/>
          <p:cNvSpPr>
            <a:spLocks noGrp="1" noRot="1" noChangeAspect="1"/>
          </p:cNvSpPr>
          <p:nvPr>
            <p:ph type="sldImg" idx="2"/>
          </p:nvPr>
        </p:nvSpPr>
        <p:spPr>
          <a:xfrm>
            <a:off x="168275" y="1390650"/>
            <a:ext cx="6673850" cy="3754438"/>
          </a:xfrm>
          <a:prstGeom prst="rect">
            <a:avLst/>
          </a:prstGeom>
          <a:noFill/>
          <a:ln w="12700">
            <a:solidFill>
              <a:prstClr val="black"/>
            </a:solidFill>
          </a:ln>
        </p:spPr>
        <p:txBody>
          <a:bodyPr vert="horz" lIns="103629" tIns="51814" rIns="103629" bIns="51814" rtlCol="0" anchor="ctr"/>
          <a:lstStyle/>
          <a:p>
            <a:endParaRPr lang="es-CL"/>
          </a:p>
        </p:txBody>
      </p:sp>
      <p:sp>
        <p:nvSpPr>
          <p:cNvPr id="5" name="Marcador de notas 4"/>
          <p:cNvSpPr>
            <a:spLocks noGrp="1"/>
          </p:cNvSpPr>
          <p:nvPr>
            <p:ph type="body" sz="quarter" idx="3"/>
          </p:nvPr>
        </p:nvSpPr>
        <p:spPr>
          <a:xfrm>
            <a:off x="701040" y="5354002"/>
            <a:ext cx="5608320" cy="4380548"/>
          </a:xfrm>
          <a:prstGeom prst="rect">
            <a:avLst/>
          </a:prstGeom>
        </p:spPr>
        <p:txBody>
          <a:bodyPr vert="horz" lIns="103629" tIns="51814" rIns="103629" bIns="51814"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10567010"/>
            <a:ext cx="3037840" cy="558191"/>
          </a:xfrm>
          <a:prstGeom prst="rect">
            <a:avLst/>
          </a:prstGeom>
        </p:spPr>
        <p:txBody>
          <a:bodyPr vert="horz" lIns="103629" tIns="51814" rIns="103629" bIns="51814" rtlCol="0" anchor="b"/>
          <a:lstStyle>
            <a:lvl1pPr algn="l">
              <a:defRPr sz="1400"/>
            </a:lvl1pPr>
          </a:lstStyle>
          <a:p>
            <a:endParaRPr lang="es-CL"/>
          </a:p>
        </p:txBody>
      </p:sp>
      <p:sp>
        <p:nvSpPr>
          <p:cNvPr id="7" name="Marcador de número de diapositiva 6"/>
          <p:cNvSpPr>
            <a:spLocks noGrp="1"/>
          </p:cNvSpPr>
          <p:nvPr>
            <p:ph type="sldNum" sz="quarter" idx="5"/>
          </p:nvPr>
        </p:nvSpPr>
        <p:spPr>
          <a:xfrm>
            <a:off x="3970938" y="10567010"/>
            <a:ext cx="3037840" cy="558191"/>
          </a:xfrm>
          <a:prstGeom prst="rect">
            <a:avLst/>
          </a:prstGeom>
        </p:spPr>
        <p:txBody>
          <a:bodyPr vert="horz" lIns="103629" tIns="51814" rIns="103629" bIns="51814" rtlCol="0" anchor="b"/>
          <a:lstStyle>
            <a:lvl1pPr algn="r">
              <a:defRPr sz="1400"/>
            </a:lvl1pPr>
          </a:lstStyle>
          <a:p>
            <a:fld id="{96A11517-E7EC-4903-8981-816A06D11462}" type="slidenum">
              <a:rPr lang="es-CL" smtClean="0"/>
              <a:t>‹Nº›</a:t>
            </a:fld>
            <a:endParaRPr lang="es-CL"/>
          </a:p>
        </p:txBody>
      </p:sp>
    </p:spTree>
    <p:extLst>
      <p:ext uri="{BB962C8B-B14F-4D97-AF65-F5344CB8AC3E}">
        <p14:creationId xmlns:p14="http://schemas.microsoft.com/office/powerpoint/2010/main" val="300903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r>
              <a:rPr lang="es-CL" b="1" dirty="0">
                <a:solidFill>
                  <a:srgbClr val="FF0000"/>
                </a:solidFill>
              </a:rPr>
              <a:t>En el caso de que tengamos que agregar el logo del cliente (SOLO AGREGAR EN LA PORTADA)</a:t>
            </a:r>
          </a:p>
        </p:txBody>
      </p:sp>
      <p:sp>
        <p:nvSpPr>
          <p:cNvPr id="4" name="Marcador de número de diapositiva 3"/>
          <p:cNvSpPr>
            <a:spLocks noGrp="1"/>
          </p:cNvSpPr>
          <p:nvPr>
            <p:ph type="sldNum" sz="quarter" idx="10"/>
          </p:nvPr>
        </p:nvSpPr>
        <p:spPr/>
        <p:txBody>
          <a:bodyPr/>
          <a:lstStyle/>
          <a:p>
            <a:fld id="{96A11517-E7EC-4903-8981-816A06D11462}" type="slidenum">
              <a:rPr lang="es-CL" smtClean="0"/>
              <a:t>1</a:t>
            </a:fld>
            <a:endParaRPr lang="es-CL"/>
          </a:p>
        </p:txBody>
      </p:sp>
    </p:spTree>
    <p:extLst>
      <p:ext uri="{BB962C8B-B14F-4D97-AF65-F5344CB8AC3E}">
        <p14:creationId xmlns:p14="http://schemas.microsoft.com/office/powerpoint/2010/main" val="192735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r>
              <a:rPr lang="es-CL" b="1" dirty="0"/>
              <a:t>Portadas para separar capítulos</a:t>
            </a:r>
          </a:p>
        </p:txBody>
      </p:sp>
      <p:sp>
        <p:nvSpPr>
          <p:cNvPr id="4" name="Marcador de número de diapositiva 3"/>
          <p:cNvSpPr>
            <a:spLocks noGrp="1"/>
          </p:cNvSpPr>
          <p:nvPr>
            <p:ph type="sldNum" sz="quarter" idx="10"/>
          </p:nvPr>
        </p:nvSpPr>
        <p:spPr/>
        <p:txBody>
          <a:bodyPr/>
          <a:lstStyle/>
          <a:p>
            <a:fld id="{96A11517-E7EC-4903-8981-816A06D11462}" type="slidenum">
              <a:rPr lang="es-CL" smtClean="0"/>
              <a:t>2</a:t>
            </a:fld>
            <a:endParaRPr lang="es-CL"/>
          </a:p>
        </p:txBody>
      </p:sp>
    </p:spTree>
    <p:extLst>
      <p:ext uri="{BB962C8B-B14F-4D97-AF65-F5344CB8AC3E}">
        <p14:creationId xmlns:p14="http://schemas.microsoft.com/office/powerpoint/2010/main" val="243148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6A11517-E7EC-4903-8981-816A06D11462}" type="slidenum">
              <a:rPr lang="es-CL" smtClean="0"/>
              <a:t>7</a:t>
            </a:fld>
            <a:endParaRPr lang="es-CL"/>
          </a:p>
        </p:txBody>
      </p:sp>
    </p:spTree>
    <p:extLst>
      <p:ext uri="{BB962C8B-B14F-4D97-AF65-F5344CB8AC3E}">
        <p14:creationId xmlns:p14="http://schemas.microsoft.com/office/powerpoint/2010/main" val="1304082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ítulos ">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489A048-FB6D-4FC1-A558-8D45EB6CE0D1}"/>
              </a:ext>
            </a:extLst>
          </p:cNvPr>
          <p:cNvSpPr/>
          <p:nvPr userDrawn="1"/>
        </p:nvSpPr>
        <p:spPr>
          <a:xfrm>
            <a:off x="0" y="0"/>
            <a:ext cx="12192000" cy="6858000"/>
          </a:xfrm>
          <a:prstGeom prst="rect">
            <a:avLst/>
          </a:prstGeom>
          <a:solidFill>
            <a:srgbClr val="2332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s-CL">
              <a:solidFill>
                <a:prstClr val="white"/>
              </a:solidFill>
              <a:latin typeface="Calibri" panose="020F0502020204030204"/>
            </a:endParaRPr>
          </a:p>
        </p:txBody>
      </p:sp>
      <p:sp>
        <p:nvSpPr>
          <p:cNvPr id="2" name="Título 1">
            <a:extLst>
              <a:ext uri="{FF2B5EF4-FFF2-40B4-BE49-F238E27FC236}">
                <a16:creationId xmlns:a16="http://schemas.microsoft.com/office/drawing/2014/main" id="{87FD6A0D-6F0B-41E1-9FBA-3235CF743E12}"/>
              </a:ext>
            </a:extLst>
          </p:cNvPr>
          <p:cNvSpPr>
            <a:spLocks noGrp="1"/>
          </p:cNvSpPr>
          <p:nvPr>
            <p:ph type="ctrTitle"/>
          </p:nvPr>
        </p:nvSpPr>
        <p:spPr>
          <a:xfrm>
            <a:off x="1039368" y="1032256"/>
            <a:ext cx="9144000" cy="2387600"/>
          </a:xfrm>
        </p:spPr>
        <p:txBody>
          <a:bodyPr anchor="b">
            <a:normAutofit/>
          </a:bodyPr>
          <a:lstStyle>
            <a:lvl1pPr algn="r">
              <a:defRPr sz="3600">
                <a:solidFill>
                  <a:schemeClr val="bg1"/>
                </a:solidFill>
              </a:defRPr>
            </a:lvl1pPr>
          </a:lstStyle>
          <a:p>
            <a:r>
              <a:rPr lang="es-ES" dirty="0"/>
              <a:t>Haga clic para modificar el estilo de título del patrón</a:t>
            </a:r>
            <a:endParaRPr lang="es-CL" dirty="0"/>
          </a:p>
        </p:txBody>
      </p:sp>
      <p:sp>
        <p:nvSpPr>
          <p:cNvPr id="4" name="Marcador de fecha 3">
            <a:extLst>
              <a:ext uri="{FF2B5EF4-FFF2-40B4-BE49-F238E27FC236}">
                <a16:creationId xmlns:a16="http://schemas.microsoft.com/office/drawing/2014/main" id="{4634DE50-0F96-485D-A004-E88DF6D86173}"/>
              </a:ext>
            </a:extLst>
          </p:cNvPr>
          <p:cNvSpPr>
            <a:spLocks noGrp="1"/>
          </p:cNvSpPr>
          <p:nvPr>
            <p:ph type="dt" sz="half" idx="10"/>
          </p:nvPr>
        </p:nvSpPr>
        <p:spPr/>
        <p:txBody>
          <a:bodyPr/>
          <a:lstStyle/>
          <a:p>
            <a:fld id="{9BC4AEAF-ADC8-4D6E-B0AC-11F44CF6AD4E}" type="datetimeFigureOut">
              <a:rPr lang="es-CL" smtClean="0"/>
              <a:t>22-02-2021</a:t>
            </a:fld>
            <a:endParaRPr lang="es-CL"/>
          </a:p>
        </p:txBody>
      </p:sp>
      <p:sp>
        <p:nvSpPr>
          <p:cNvPr id="5" name="Marcador de pie de página 4">
            <a:extLst>
              <a:ext uri="{FF2B5EF4-FFF2-40B4-BE49-F238E27FC236}">
                <a16:creationId xmlns:a16="http://schemas.microsoft.com/office/drawing/2014/main" id="{35663CA7-5A7C-4B9D-BDB4-58230582B99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523140E-5672-4060-B29A-8170F09E1B34}"/>
              </a:ext>
            </a:extLst>
          </p:cNvPr>
          <p:cNvSpPr>
            <a:spLocks noGrp="1"/>
          </p:cNvSpPr>
          <p:nvPr>
            <p:ph type="sldNum" sz="quarter" idx="12"/>
          </p:nvPr>
        </p:nvSpPr>
        <p:spPr/>
        <p:txBody>
          <a:bodyPr/>
          <a:lstStyle/>
          <a:p>
            <a:fld id="{C210F467-BA68-4A1A-9D37-6A6AAF0447E2}" type="slidenum">
              <a:rPr lang="es-CL" smtClean="0"/>
              <a:t>‹Nº›</a:t>
            </a:fld>
            <a:endParaRPr lang="es-CL"/>
          </a:p>
        </p:txBody>
      </p:sp>
      <p:grpSp>
        <p:nvGrpSpPr>
          <p:cNvPr id="9" name="Grupo 8">
            <a:extLst>
              <a:ext uri="{FF2B5EF4-FFF2-40B4-BE49-F238E27FC236}">
                <a16:creationId xmlns:a16="http://schemas.microsoft.com/office/drawing/2014/main" id="{63878798-A27F-4624-A128-81D340B36C25}"/>
              </a:ext>
            </a:extLst>
          </p:cNvPr>
          <p:cNvGrpSpPr/>
          <p:nvPr userDrawn="1"/>
        </p:nvGrpSpPr>
        <p:grpSpPr>
          <a:xfrm>
            <a:off x="8247888" y="3429000"/>
            <a:ext cx="1835784" cy="353977"/>
            <a:chOff x="4017898" y="1645831"/>
            <a:chExt cx="2672193" cy="0"/>
          </a:xfrm>
        </p:grpSpPr>
        <p:cxnSp>
          <p:nvCxnSpPr>
            <p:cNvPr id="10" name="Conector recto 9">
              <a:extLst>
                <a:ext uri="{FF2B5EF4-FFF2-40B4-BE49-F238E27FC236}">
                  <a16:creationId xmlns:a16="http://schemas.microsoft.com/office/drawing/2014/main" id="{EAB9D5E4-77F9-4356-ABDB-844568375D86}"/>
                </a:ext>
              </a:extLst>
            </p:cNvPr>
            <p:cNvCxnSpPr/>
            <p:nvPr/>
          </p:nvCxnSpPr>
          <p:spPr>
            <a:xfrm>
              <a:off x="4017898" y="1645831"/>
              <a:ext cx="2646218" cy="0"/>
            </a:xfrm>
            <a:prstGeom prst="line">
              <a:avLst/>
            </a:prstGeom>
            <a:ln w="19050" cap="rnd">
              <a:solidFill>
                <a:srgbClr val="0055A5"/>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41509476-4BB4-407C-8866-2359B375A0BF}"/>
                </a:ext>
              </a:extLst>
            </p:cNvPr>
            <p:cNvCxnSpPr/>
            <p:nvPr/>
          </p:nvCxnSpPr>
          <p:spPr>
            <a:xfrm>
              <a:off x="5697639" y="1645831"/>
              <a:ext cx="992452" cy="0"/>
            </a:xfrm>
            <a:prstGeom prst="line">
              <a:avLst/>
            </a:prstGeom>
            <a:ln w="19050" cap="rnd">
              <a:solidFill>
                <a:srgbClr val="97188F"/>
              </a:solidFill>
            </a:ln>
            <a:effectLst/>
          </p:spPr>
          <p:style>
            <a:lnRef idx="2">
              <a:schemeClr val="accent1"/>
            </a:lnRef>
            <a:fillRef idx="0">
              <a:schemeClr val="accent1"/>
            </a:fillRef>
            <a:effectRef idx="1">
              <a:schemeClr val="accent1"/>
            </a:effectRef>
            <a:fontRef idx="minor">
              <a:schemeClr val="tx1"/>
            </a:fontRef>
          </p:style>
        </p:cxnSp>
        <p:cxnSp>
          <p:nvCxnSpPr>
            <p:cNvPr id="12" name="Conector recto 11">
              <a:extLst>
                <a:ext uri="{FF2B5EF4-FFF2-40B4-BE49-F238E27FC236}">
                  <a16:creationId xmlns:a16="http://schemas.microsoft.com/office/drawing/2014/main" id="{350ACEA9-490F-492C-AB0E-BDFD5E5A39E3}"/>
                </a:ext>
              </a:extLst>
            </p:cNvPr>
            <p:cNvCxnSpPr/>
            <p:nvPr/>
          </p:nvCxnSpPr>
          <p:spPr>
            <a:xfrm>
              <a:off x="4929962" y="1645831"/>
              <a:ext cx="946098" cy="0"/>
            </a:xfrm>
            <a:prstGeom prst="line">
              <a:avLst/>
            </a:prstGeom>
            <a:ln w="19050" cap="sq">
              <a:solidFill>
                <a:srgbClr val="A2E22B"/>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412805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410BE-4874-4686-AEE5-0FBF7EE4737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CB83050-823E-47EB-8CDE-E7D12E06DEEF}"/>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5918DAF-B29B-417B-A7DD-9441594A1CD5}"/>
              </a:ext>
            </a:extLst>
          </p:cNvPr>
          <p:cNvSpPr>
            <a:spLocks noGrp="1"/>
          </p:cNvSpPr>
          <p:nvPr>
            <p:ph type="dt" sz="half" idx="10"/>
          </p:nvPr>
        </p:nvSpPr>
        <p:spPr/>
        <p:txBody>
          <a:bodyPr/>
          <a:lstStyle/>
          <a:p>
            <a:fld id="{9BC4AEAF-ADC8-4D6E-B0AC-11F44CF6AD4E}" type="datetimeFigureOut">
              <a:rPr lang="es-CL" smtClean="0"/>
              <a:t>22-02-2021</a:t>
            </a:fld>
            <a:endParaRPr lang="es-CL"/>
          </a:p>
        </p:txBody>
      </p:sp>
      <p:sp>
        <p:nvSpPr>
          <p:cNvPr id="5" name="Marcador de pie de página 4">
            <a:extLst>
              <a:ext uri="{FF2B5EF4-FFF2-40B4-BE49-F238E27FC236}">
                <a16:creationId xmlns:a16="http://schemas.microsoft.com/office/drawing/2014/main" id="{A2977413-005B-4267-9FF6-141D574B910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C263D1B-757D-4778-B379-34607EA4A4C3}"/>
              </a:ext>
            </a:extLst>
          </p:cNvPr>
          <p:cNvSpPr>
            <a:spLocks noGrp="1"/>
          </p:cNvSpPr>
          <p:nvPr>
            <p:ph type="sldNum" sz="quarter" idx="12"/>
          </p:nvPr>
        </p:nvSpPr>
        <p:spPr/>
        <p:txBody>
          <a:bodyPr/>
          <a:lstStyle/>
          <a:p>
            <a:fld id="{C210F467-BA68-4A1A-9D37-6A6AAF0447E2}" type="slidenum">
              <a:rPr lang="es-CL" smtClean="0"/>
              <a:t>‹Nº›</a:t>
            </a:fld>
            <a:endParaRPr lang="es-CL"/>
          </a:p>
        </p:txBody>
      </p:sp>
    </p:spTree>
    <p:extLst>
      <p:ext uri="{BB962C8B-B14F-4D97-AF65-F5344CB8AC3E}">
        <p14:creationId xmlns:p14="http://schemas.microsoft.com/office/powerpoint/2010/main" val="339053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993FC8-CE7C-4A03-8B5F-6E92C4A21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1AC1984-D11C-4F20-BC36-B4F6948F39DE}"/>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203DF5C-C7A8-484C-9084-54685636874A}"/>
              </a:ext>
            </a:extLst>
          </p:cNvPr>
          <p:cNvSpPr>
            <a:spLocks noGrp="1"/>
          </p:cNvSpPr>
          <p:nvPr>
            <p:ph type="dt" sz="half" idx="10"/>
          </p:nvPr>
        </p:nvSpPr>
        <p:spPr/>
        <p:txBody>
          <a:bodyPr/>
          <a:lstStyle/>
          <a:p>
            <a:fld id="{9BC4AEAF-ADC8-4D6E-B0AC-11F44CF6AD4E}" type="datetimeFigureOut">
              <a:rPr lang="es-CL" smtClean="0"/>
              <a:t>22-02-2021</a:t>
            </a:fld>
            <a:endParaRPr lang="es-CL"/>
          </a:p>
        </p:txBody>
      </p:sp>
      <p:sp>
        <p:nvSpPr>
          <p:cNvPr id="5" name="Marcador de pie de página 4">
            <a:extLst>
              <a:ext uri="{FF2B5EF4-FFF2-40B4-BE49-F238E27FC236}">
                <a16:creationId xmlns:a16="http://schemas.microsoft.com/office/drawing/2014/main" id="{787E6E23-C4F9-46C0-9877-C7EF78491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F1A0A98-9327-4701-A9BA-C5A4AF8D4341}"/>
              </a:ext>
            </a:extLst>
          </p:cNvPr>
          <p:cNvSpPr>
            <a:spLocks noGrp="1"/>
          </p:cNvSpPr>
          <p:nvPr>
            <p:ph type="sldNum" sz="quarter" idx="12"/>
          </p:nvPr>
        </p:nvSpPr>
        <p:spPr/>
        <p:txBody>
          <a:bodyPr/>
          <a:lstStyle/>
          <a:p>
            <a:fld id="{C210F467-BA68-4A1A-9D37-6A6AAF0447E2}" type="slidenum">
              <a:rPr lang="es-CL" smtClean="0"/>
              <a:t>‹Nº›</a:t>
            </a:fld>
            <a:endParaRPr lang="es-CL"/>
          </a:p>
        </p:txBody>
      </p:sp>
    </p:spTree>
    <p:extLst>
      <p:ext uri="{BB962C8B-B14F-4D97-AF65-F5344CB8AC3E}">
        <p14:creationId xmlns:p14="http://schemas.microsoft.com/office/powerpoint/2010/main" val="2971381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108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A3DF28-BF53-46E1-965C-BFA66D1F27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EB11BDB4-D205-4DAD-B05D-F5058C4D1A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A6BF1D96-CC5B-479E-AE0A-742C7CC57300}"/>
              </a:ext>
            </a:extLst>
          </p:cNvPr>
          <p:cNvSpPr>
            <a:spLocks noGrp="1"/>
          </p:cNvSpPr>
          <p:nvPr>
            <p:ph type="dt" sz="half" idx="10"/>
          </p:nvPr>
        </p:nvSpPr>
        <p:spPr/>
        <p:txBody>
          <a:bodyPr/>
          <a:lstStyle/>
          <a:p>
            <a:fld id="{009CC8BB-18EB-49CA-ADB4-D9A30C245135}" type="datetimeFigureOut">
              <a:rPr lang="es-CL" smtClean="0"/>
              <a:t>22-02-2021</a:t>
            </a:fld>
            <a:endParaRPr lang="es-CL"/>
          </a:p>
        </p:txBody>
      </p:sp>
      <p:sp>
        <p:nvSpPr>
          <p:cNvPr id="5" name="Marcador de pie de página 4">
            <a:extLst>
              <a:ext uri="{FF2B5EF4-FFF2-40B4-BE49-F238E27FC236}">
                <a16:creationId xmlns:a16="http://schemas.microsoft.com/office/drawing/2014/main" id="{81CF4349-EB3B-4862-AB46-D94CED4089B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E6EC258-9B6C-41D0-8683-9C638B23AB7E}"/>
              </a:ext>
            </a:extLst>
          </p:cNvPr>
          <p:cNvSpPr>
            <a:spLocks noGrp="1"/>
          </p:cNvSpPr>
          <p:nvPr>
            <p:ph type="sldNum" sz="quarter" idx="12"/>
          </p:nvPr>
        </p:nvSpPr>
        <p:spPr/>
        <p:txBody>
          <a:bodyPr/>
          <a:lstStyle/>
          <a:p>
            <a:fld id="{6DF7F94A-164F-4F69-9327-A1CD95B0A349}" type="slidenum">
              <a:rPr lang="es-CL" smtClean="0"/>
              <a:t>‹Nº›</a:t>
            </a:fld>
            <a:endParaRPr lang="es-CL"/>
          </a:p>
        </p:txBody>
      </p:sp>
    </p:spTree>
    <p:extLst>
      <p:ext uri="{BB962C8B-B14F-4D97-AF65-F5344CB8AC3E}">
        <p14:creationId xmlns:p14="http://schemas.microsoft.com/office/powerpoint/2010/main" val="1412223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AEB02-914B-4A21-BABA-958E1C49805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94EB830-27BF-47F4-9F23-C35EDDB93779}"/>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6D3AD1-5688-4A41-BA7C-2D9F212BE345}"/>
              </a:ext>
            </a:extLst>
          </p:cNvPr>
          <p:cNvSpPr>
            <a:spLocks noGrp="1"/>
          </p:cNvSpPr>
          <p:nvPr>
            <p:ph type="dt" sz="half" idx="10"/>
          </p:nvPr>
        </p:nvSpPr>
        <p:spPr/>
        <p:txBody>
          <a:bodyPr/>
          <a:lstStyle/>
          <a:p>
            <a:fld id="{009CC8BB-18EB-49CA-ADB4-D9A30C245135}" type="datetimeFigureOut">
              <a:rPr lang="es-CL" smtClean="0"/>
              <a:t>22-02-2021</a:t>
            </a:fld>
            <a:endParaRPr lang="es-CL"/>
          </a:p>
        </p:txBody>
      </p:sp>
      <p:sp>
        <p:nvSpPr>
          <p:cNvPr id="5" name="Marcador de pie de página 4">
            <a:extLst>
              <a:ext uri="{FF2B5EF4-FFF2-40B4-BE49-F238E27FC236}">
                <a16:creationId xmlns:a16="http://schemas.microsoft.com/office/drawing/2014/main" id="{D91B4D9B-7983-4442-9EDD-82CFFA46B55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03B4F94-81A3-4453-BD7F-6A052FFF79B8}"/>
              </a:ext>
            </a:extLst>
          </p:cNvPr>
          <p:cNvSpPr>
            <a:spLocks noGrp="1"/>
          </p:cNvSpPr>
          <p:nvPr>
            <p:ph type="sldNum" sz="quarter" idx="12"/>
          </p:nvPr>
        </p:nvSpPr>
        <p:spPr/>
        <p:txBody>
          <a:bodyPr/>
          <a:lstStyle/>
          <a:p>
            <a:fld id="{6DF7F94A-164F-4F69-9327-A1CD95B0A349}" type="slidenum">
              <a:rPr lang="es-CL" smtClean="0"/>
              <a:t>‹Nº›</a:t>
            </a:fld>
            <a:endParaRPr lang="es-CL"/>
          </a:p>
        </p:txBody>
      </p:sp>
    </p:spTree>
    <p:extLst>
      <p:ext uri="{BB962C8B-B14F-4D97-AF65-F5344CB8AC3E}">
        <p14:creationId xmlns:p14="http://schemas.microsoft.com/office/powerpoint/2010/main" val="816630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D4979-2695-4C7A-88F6-97ABAB8DF94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C1A56CF-767D-4C0B-B60F-FA9EFA8D1C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D0174E5-39B8-4ECD-BF74-EC4740D9ABD1}"/>
              </a:ext>
            </a:extLst>
          </p:cNvPr>
          <p:cNvSpPr>
            <a:spLocks noGrp="1"/>
          </p:cNvSpPr>
          <p:nvPr>
            <p:ph type="dt" sz="half" idx="10"/>
          </p:nvPr>
        </p:nvSpPr>
        <p:spPr/>
        <p:txBody>
          <a:bodyPr/>
          <a:lstStyle/>
          <a:p>
            <a:fld id="{009CC8BB-18EB-49CA-ADB4-D9A30C245135}" type="datetimeFigureOut">
              <a:rPr lang="es-CL" smtClean="0"/>
              <a:t>22-02-2021</a:t>
            </a:fld>
            <a:endParaRPr lang="es-CL"/>
          </a:p>
        </p:txBody>
      </p:sp>
      <p:sp>
        <p:nvSpPr>
          <p:cNvPr id="5" name="Marcador de pie de página 4">
            <a:extLst>
              <a:ext uri="{FF2B5EF4-FFF2-40B4-BE49-F238E27FC236}">
                <a16:creationId xmlns:a16="http://schemas.microsoft.com/office/drawing/2014/main" id="{FB4E415C-476A-4C0C-85A3-A71E3AE4743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DAB1254-04BA-4FB7-8A70-48935AF57616}"/>
              </a:ext>
            </a:extLst>
          </p:cNvPr>
          <p:cNvSpPr>
            <a:spLocks noGrp="1"/>
          </p:cNvSpPr>
          <p:nvPr>
            <p:ph type="sldNum" sz="quarter" idx="12"/>
          </p:nvPr>
        </p:nvSpPr>
        <p:spPr/>
        <p:txBody>
          <a:bodyPr/>
          <a:lstStyle/>
          <a:p>
            <a:fld id="{6DF7F94A-164F-4F69-9327-A1CD95B0A349}" type="slidenum">
              <a:rPr lang="es-CL" smtClean="0"/>
              <a:t>‹Nº›</a:t>
            </a:fld>
            <a:endParaRPr lang="es-CL"/>
          </a:p>
        </p:txBody>
      </p:sp>
    </p:spTree>
    <p:extLst>
      <p:ext uri="{BB962C8B-B14F-4D97-AF65-F5344CB8AC3E}">
        <p14:creationId xmlns:p14="http://schemas.microsoft.com/office/powerpoint/2010/main" val="2905932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3BC37F-AFDD-4D97-A9DF-62CA24E4298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A45719F-BA01-47C6-8166-29FE6E3C3BDD}"/>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D8DC23BA-A3B4-41F1-84E3-62C63AFC6F6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AFF29A9D-788E-4E69-95F6-2F757391A14F}"/>
              </a:ext>
            </a:extLst>
          </p:cNvPr>
          <p:cNvSpPr>
            <a:spLocks noGrp="1"/>
          </p:cNvSpPr>
          <p:nvPr>
            <p:ph type="dt" sz="half" idx="10"/>
          </p:nvPr>
        </p:nvSpPr>
        <p:spPr/>
        <p:txBody>
          <a:bodyPr/>
          <a:lstStyle/>
          <a:p>
            <a:fld id="{009CC8BB-18EB-49CA-ADB4-D9A30C245135}" type="datetimeFigureOut">
              <a:rPr lang="es-CL" smtClean="0"/>
              <a:t>22-02-2021</a:t>
            </a:fld>
            <a:endParaRPr lang="es-CL"/>
          </a:p>
        </p:txBody>
      </p:sp>
      <p:sp>
        <p:nvSpPr>
          <p:cNvPr id="6" name="Marcador de pie de página 5">
            <a:extLst>
              <a:ext uri="{FF2B5EF4-FFF2-40B4-BE49-F238E27FC236}">
                <a16:creationId xmlns:a16="http://schemas.microsoft.com/office/drawing/2014/main" id="{E53E5513-28C6-4BB0-A38C-442EB6F9595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288A9DD-B80D-4D98-9F7E-210E6004FC04}"/>
              </a:ext>
            </a:extLst>
          </p:cNvPr>
          <p:cNvSpPr>
            <a:spLocks noGrp="1"/>
          </p:cNvSpPr>
          <p:nvPr>
            <p:ph type="sldNum" sz="quarter" idx="12"/>
          </p:nvPr>
        </p:nvSpPr>
        <p:spPr/>
        <p:txBody>
          <a:bodyPr/>
          <a:lstStyle/>
          <a:p>
            <a:fld id="{6DF7F94A-164F-4F69-9327-A1CD95B0A349}" type="slidenum">
              <a:rPr lang="es-CL" smtClean="0"/>
              <a:t>‹Nº›</a:t>
            </a:fld>
            <a:endParaRPr lang="es-CL"/>
          </a:p>
        </p:txBody>
      </p:sp>
    </p:spTree>
    <p:extLst>
      <p:ext uri="{BB962C8B-B14F-4D97-AF65-F5344CB8AC3E}">
        <p14:creationId xmlns:p14="http://schemas.microsoft.com/office/powerpoint/2010/main" val="2749680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CA80E9-E93A-4FA1-9399-5DDF8C30758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1279795-080B-4A03-9D94-E7E1B2EB58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A676857-F9FB-4E28-ADDE-2D4FC5F4E5F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54969AD3-655D-4E47-9B49-786CA816B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A41EDA42-F9C4-458F-90E5-67BDC84C7627}"/>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9AF8EC44-54A6-4D39-9FF9-EFD89D226667}"/>
              </a:ext>
            </a:extLst>
          </p:cNvPr>
          <p:cNvSpPr>
            <a:spLocks noGrp="1"/>
          </p:cNvSpPr>
          <p:nvPr>
            <p:ph type="dt" sz="half" idx="10"/>
          </p:nvPr>
        </p:nvSpPr>
        <p:spPr/>
        <p:txBody>
          <a:bodyPr/>
          <a:lstStyle/>
          <a:p>
            <a:fld id="{009CC8BB-18EB-49CA-ADB4-D9A30C245135}" type="datetimeFigureOut">
              <a:rPr lang="es-CL" smtClean="0"/>
              <a:t>22-02-2021</a:t>
            </a:fld>
            <a:endParaRPr lang="es-CL"/>
          </a:p>
        </p:txBody>
      </p:sp>
      <p:sp>
        <p:nvSpPr>
          <p:cNvPr id="8" name="Marcador de pie de página 7">
            <a:extLst>
              <a:ext uri="{FF2B5EF4-FFF2-40B4-BE49-F238E27FC236}">
                <a16:creationId xmlns:a16="http://schemas.microsoft.com/office/drawing/2014/main" id="{707EB6A1-8817-4B99-AF7F-F25D622459C8}"/>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EAB00910-BD4D-446A-87A7-EC3CF5B6180E}"/>
              </a:ext>
            </a:extLst>
          </p:cNvPr>
          <p:cNvSpPr>
            <a:spLocks noGrp="1"/>
          </p:cNvSpPr>
          <p:nvPr>
            <p:ph type="sldNum" sz="quarter" idx="12"/>
          </p:nvPr>
        </p:nvSpPr>
        <p:spPr/>
        <p:txBody>
          <a:bodyPr/>
          <a:lstStyle/>
          <a:p>
            <a:fld id="{6DF7F94A-164F-4F69-9327-A1CD95B0A349}" type="slidenum">
              <a:rPr lang="es-CL" smtClean="0"/>
              <a:t>‹Nº›</a:t>
            </a:fld>
            <a:endParaRPr lang="es-CL"/>
          </a:p>
        </p:txBody>
      </p:sp>
    </p:spTree>
    <p:extLst>
      <p:ext uri="{BB962C8B-B14F-4D97-AF65-F5344CB8AC3E}">
        <p14:creationId xmlns:p14="http://schemas.microsoft.com/office/powerpoint/2010/main" val="1948267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8FB06-320B-41A9-9BA1-AB1D6B68766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15EE013E-E9E2-444E-A2AA-9894D4462244}"/>
              </a:ext>
            </a:extLst>
          </p:cNvPr>
          <p:cNvSpPr>
            <a:spLocks noGrp="1"/>
          </p:cNvSpPr>
          <p:nvPr>
            <p:ph type="dt" sz="half" idx="10"/>
          </p:nvPr>
        </p:nvSpPr>
        <p:spPr/>
        <p:txBody>
          <a:bodyPr/>
          <a:lstStyle/>
          <a:p>
            <a:fld id="{009CC8BB-18EB-49CA-ADB4-D9A30C245135}" type="datetimeFigureOut">
              <a:rPr lang="es-CL" smtClean="0"/>
              <a:t>22-02-2021</a:t>
            </a:fld>
            <a:endParaRPr lang="es-CL"/>
          </a:p>
        </p:txBody>
      </p:sp>
      <p:sp>
        <p:nvSpPr>
          <p:cNvPr id="4" name="Marcador de pie de página 3">
            <a:extLst>
              <a:ext uri="{FF2B5EF4-FFF2-40B4-BE49-F238E27FC236}">
                <a16:creationId xmlns:a16="http://schemas.microsoft.com/office/drawing/2014/main" id="{0E6DD568-57AC-4099-A09F-B28A1DA8F150}"/>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AB203035-EBDA-43B9-8537-290C5D64DAAB}"/>
              </a:ext>
            </a:extLst>
          </p:cNvPr>
          <p:cNvSpPr>
            <a:spLocks noGrp="1"/>
          </p:cNvSpPr>
          <p:nvPr>
            <p:ph type="sldNum" sz="quarter" idx="12"/>
          </p:nvPr>
        </p:nvSpPr>
        <p:spPr/>
        <p:txBody>
          <a:bodyPr/>
          <a:lstStyle/>
          <a:p>
            <a:fld id="{6DF7F94A-164F-4F69-9327-A1CD95B0A349}" type="slidenum">
              <a:rPr lang="es-CL" smtClean="0"/>
              <a:t>‹Nº›</a:t>
            </a:fld>
            <a:endParaRPr lang="es-CL"/>
          </a:p>
        </p:txBody>
      </p:sp>
    </p:spTree>
    <p:extLst>
      <p:ext uri="{BB962C8B-B14F-4D97-AF65-F5344CB8AC3E}">
        <p14:creationId xmlns:p14="http://schemas.microsoft.com/office/powerpoint/2010/main" val="2641174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0536DB-8962-4DAE-84FC-341E04914597}"/>
              </a:ext>
            </a:extLst>
          </p:cNvPr>
          <p:cNvSpPr>
            <a:spLocks noGrp="1"/>
          </p:cNvSpPr>
          <p:nvPr>
            <p:ph type="dt" sz="half" idx="10"/>
          </p:nvPr>
        </p:nvSpPr>
        <p:spPr/>
        <p:txBody>
          <a:bodyPr/>
          <a:lstStyle/>
          <a:p>
            <a:fld id="{009CC8BB-18EB-49CA-ADB4-D9A30C245135}" type="datetimeFigureOut">
              <a:rPr lang="es-CL" smtClean="0"/>
              <a:t>22-02-2021</a:t>
            </a:fld>
            <a:endParaRPr lang="es-CL"/>
          </a:p>
        </p:txBody>
      </p:sp>
      <p:sp>
        <p:nvSpPr>
          <p:cNvPr id="3" name="Marcador de pie de página 2">
            <a:extLst>
              <a:ext uri="{FF2B5EF4-FFF2-40B4-BE49-F238E27FC236}">
                <a16:creationId xmlns:a16="http://schemas.microsoft.com/office/drawing/2014/main" id="{BE83E57E-54B3-4EF7-A0F7-443D2D0F984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76C44A8-3B20-4F7B-8B2C-6403A50C6A2A}"/>
              </a:ext>
            </a:extLst>
          </p:cNvPr>
          <p:cNvSpPr>
            <a:spLocks noGrp="1"/>
          </p:cNvSpPr>
          <p:nvPr>
            <p:ph type="sldNum" sz="quarter" idx="12"/>
          </p:nvPr>
        </p:nvSpPr>
        <p:spPr/>
        <p:txBody>
          <a:bodyPr/>
          <a:lstStyle/>
          <a:p>
            <a:fld id="{6DF7F94A-164F-4F69-9327-A1CD95B0A349}" type="slidenum">
              <a:rPr lang="es-CL" smtClean="0"/>
              <a:t>‹Nº›</a:t>
            </a:fld>
            <a:endParaRPr lang="es-CL"/>
          </a:p>
        </p:txBody>
      </p:sp>
    </p:spTree>
    <p:extLst>
      <p:ext uri="{BB962C8B-B14F-4D97-AF65-F5344CB8AC3E}">
        <p14:creationId xmlns:p14="http://schemas.microsoft.com/office/powerpoint/2010/main" val="61349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interio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8DE85-D989-4842-B932-F51CD51F2A31}"/>
              </a:ext>
            </a:extLst>
          </p:cNvPr>
          <p:cNvSpPr>
            <a:spLocks noGrp="1"/>
          </p:cNvSpPr>
          <p:nvPr>
            <p:ph type="title"/>
          </p:nvPr>
        </p:nvSpPr>
        <p:spPr>
          <a:xfrm>
            <a:off x="838200" y="425925"/>
            <a:ext cx="10515600" cy="630969"/>
          </a:xfrm>
        </p:spPr>
        <p:txBody>
          <a:bodyPr>
            <a:normAutofit/>
          </a:bodyPr>
          <a:lstStyle>
            <a:lvl1pPr>
              <a:defRPr sz="2600"/>
            </a:lvl1pPr>
          </a:lstStyle>
          <a:p>
            <a:r>
              <a:rPr lang="es-ES" dirty="0"/>
              <a:t>Haga clic para modificar el estilo de título del patrón</a:t>
            </a:r>
            <a:endParaRPr lang="es-CL" dirty="0"/>
          </a:p>
        </p:txBody>
      </p:sp>
      <p:sp>
        <p:nvSpPr>
          <p:cNvPr id="3" name="Marcador de contenido 2">
            <a:extLst>
              <a:ext uri="{FF2B5EF4-FFF2-40B4-BE49-F238E27FC236}">
                <a16:creationId xmlns:a16="http://schemas.microsoft.com/office/drawing/2014/main" id="{AF8DA252-F1BF-47C9-86B5-66F1543FEC81}"/>
              </a:ext>
            </a:extLst>
          </p:cNvPr>
          <p:cNvSpPr>
            <a:spLocks noGrp="1"/>
          </p:cNvSpPr>
          <p:nvPr>
            <p:ph idx="1"/>
          </p:nvPr>
        </p:nvSpPr>
        <p:spPr>
          <a:xfrm>
            <a:off x="838200" y="902081"/>
            <a:ext cx="10515600" cy="4351338"/>
          </a:xfrm>
        </p:spPr>
        <p:txBody>
          <a:bodyPr/>
          <a:lstStyle>
            <a:lvl1pPr marL="0" indent="0">
              <a:buFontTx/>
              <a:buNone/>
              <a:defRPr lang="es-ES" sz="1400" kern="1200" dirty="0">
                <a:solidFill>
                  <a:srgbClr val="717274"/>
                </a:solidFill>
                <a:latin typeface="Calibri Light" panose="020F0302020204030204"/>
                <a:ea typeface="Open Sans" panose="020B0606030504020204" pitchFamily="34" charset="0"/>
                <a:cs typeface="Open Sans" panose="020B0606030504020204" pitchFamily="34" charset="0"/>
              </a:defRPr>
            </a:lvl1pPr>
          </a:lstStyle>
          <a:p>
            <a:pPr lvl="0"/>
            <a:r>
              <a:rPr lang="es-ES" dirty="0"/>
              <a:t>Editar los estilos de texto del patrón</a:t>
            </a:r>
            <a:endParaRPr lang="es-CL" dirty="0"/>
          </a:p>
        </p:txBody>
      </p:sp>
      <p:sp>
        <p:nvSpPr>
          <p:cNvPr id="4" name="Marcador de fecha 3">
            <a:extLst>
              <a:ext uri="{FF2B5EF4-FFF2-40B4-BE49-F238E27FC236}">
                <a16:creationId xmlns:a16="http://schemas.microsoft.com/office/drawing/2014/main" id="{0C44BC03-E8FD-4458-99D0-A259BBBFC67E}"/>
              </a:ext>
            </a:extLst>
          </p:cNvPr>
          <p:cNvSpPr>
            <a:spLocks noGrp="1"/>
          </p:cNvSpPr>
          <p:nvPr>
            <p:ph type="dt" sz="half" idx="10"/>
          </p:nvPr>
        </p:nvSpPr>
        <p:spPr/>
        <p:txBody>
          <a:bodyPr/>
          <a:lstStyle/>
          <a:p>
            <a:fld id="{9BC4AEAF-ADC8-4D6E-B0AC-11F44CF6AD4E}" type="datetimeFigureOut">
              <a:rPr lang="es-CL" smtClean="0"/>
              <a:t>22-02-2021</a:t>
            </a:fld>
            <a:endParaRPr lang="es-CL"/>
          </a:p>
        </p:txBody>
      </p:sp>
      <p:sp>
        <p:nvSpPr>
          <p:cNvPr id="5" name="Marcador de pie de página 4">
            <a:extLst>
              <a:ext uri="{FF2B5EF4-FFF2-40B4-BE49-F238E27FC236}">
                <a16:creationId xmlns:a16="http://schemas.microsoft.com/office/drawing/2014/main" id="{E2910D41-CBC2-4F7B-ABEF-2FF0DCF972E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2B2F2E4-49F9-4192-9A7C-DC7F9B722864}"/>
              </a:ext>
            </a:extLst>
          </p:cNvPr>
          <p:cNvSpPr>
            <a:spLocks noGrp="1"/>
          </p:cNvSpPr>
          <p:nvPr>
            <p:ph type="sldNum" sz="quarter" idx="12"/>
          </p:nvPr>
        </p:nvSpPr>
        <p:spPr/>
        <p:txBody>
          <a:bodyPr/>
          <a:lstStyle/>
          <a:p>
            <a:fld id="{C210F467-BA68-4A1A-9D37-6A6AAF0447E2}" type="slidenum">
              <a:rPr lang="es-CL" smtClean="0"/>
              <a:t>‹Nº›</a:t>
            </a:fld>
            <a:endParaRPr lang="es-CL"/>
          </a:p>
        </p:txBody>
      </p:sp>
    </p:spTree>
    <p:extLst>
      <p:ext uri="{BB962C8B-B14F-4D97-AF65-F5344CB8AC3E}">
        <p14:creationId xmlns:p14="http://schemas.microsoft.com/office/powerpoint/2010/main" val="367492174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orient="horz" pos="686" userDrawn="1">
          <p15:clr>
            <a:srgbClr val="FBAE40"/>
          </p15:clr>
        </p15:guide>
        <p15:guide id="4" orient="horz" pos="52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ECC8AD-FFCD-4FC6-B101-2855E072B4A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9BBD999-EEE3-4AC5-8831-82DD3339C4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33992C06-174D-43A2-ABA7-85DF17713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F48CFD7-027E-456A-9E60-E8E53B95DFD3}"/>
              </a:ext>
            </a:extLst>
          </p:cNvPr>
          <p:cNvSpPr>
            <a:spLocks noGrp="1"/>
          </p:cNvSpPr>
          <p:nvPr>
            <p:ph type="dt" sz="half" idx="10"/>
          </p:nvPr>
        </p:nvSpPr>
        <p:spPr/>
        <p:txBody>
          <a:bodyPr/>
          <a:lstStyle/>
          <a:p>
            <a:fld id="{009CC8BB-18EB-49CA-ADB4-D9A30C245135}" type="datetimeFigureOut">
              <a:rPr lang="es-CL" smtClean="0"/>
              <a:t>22-02-2021</a:t>
            </a:fld>
            <a:endParaRPr lang="es-CL"/>
          </a:p>
        </p:txBody>
      </p:sp>
      <p:sp>
        <p:nvSpPr>
          <p:cNvPr id="6" name="Marcador de pie de página 5">
            <a:extLst>
              <a:ext uri="{FF2B5EF4-FFF2-40B4-BE49-F238E27FC236}">
                <a16:creationId xmlns:a16="http://schemas.microsoft.com/office/drawing/2014/main" id="{1DD5E0AD-0480-4EFB-88D7-998A5061B6F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A665D9A-C84A-4891-8AFC-2EEF2510E52E}"/>
              </a:ext>
            </a:extLst>
          </p:cNvPr>
          <p:cNvSpPr>
            <a:spLocks noGrp="1"/>
          </p:cNvSpPr>
          <p:nvPr>
            <p:ph type="sldNum" sz="quarter" idx="12"/>
          </p:nvPr>
        </p:nvSpPr>
        <p:spPr/>
        <p:txBody>
          <a:bodyPr/>
          <a:lstStyle/>
          <a:p>
            <a:fld id="{6DF7F94A-164F-4F69-9327-A1CD95B0A349}" type="slidenum">
              <a:rPr lang="es-CL" smtClean="0"/>
              <a:t>‹Nº›</a:t>
            </a:fld>
            <a:endParaRPr lang="es-CL"/>
          </a:p>
        </p:txBody>
      </p:sp>
    </p:spTree>
    <p:extLst>
      <p:ext uri="{BB962C8B-B14F-4D97-AF65-F5344CB8AC3E}">
        <p14:creationId xmlns:p14="http://schemas.microsoft.com/office/powerpoint/2010/main" val="2141779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D1B5D6-FE00-4068-8E76-167BF8FD4E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F8117D67-385F-43B6-B5BE-B7E3602F49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190AB3B-3280-4BB2-A3EF-350F391F1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E04741A-5B01-451E-B7D3-73D03DA0332E}"/>
              </a:ext>
            </a:extLst>
          </p:cNvPr>
          <p:cNvSpPr>
            <a:spLocks noGrp="1"/>
          </p:cNvSpPr>
          <p:nvPr>
            <p:ph type="dt" sz="half" idx="10"/>
          </p:nvPr>
        </p:nvSpPr>
        <p:spPr/>
        <p:txBody>
          <a:bodyPr/>
          <a:lstStyle/>
          <a:p>
            <a:fld id="{009CC8BB-18EB-49CA-ADB4-D9A30C245135}" type="datetimeFigureOut">
              <a:rPr lang="es-CL" smtClean="0"/>
              <a:t>22-02-2021</a:t>
            </a:fld>
            <a:endParaRPr lang="es-CL"/>
          </a:p>
        </p:txBody>
      </p:sp>
      <p:sp>
        <p:nvSpPr>
          <p:cNvPr id="6" name="Marcador de pie de página 5">
            <a:extLst>
              <a:ext uri="{FF2B5EF4-FFF2-40B4-BE49-F238E27FC236}">
                <a16:creationId xmlns:a16="http://schemas.microsoft.com/office/drawing/2014/main" id="{292096D5-921C-48EA-99BD-B70888DE776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4C7C382-EBD5-41E1-B816-E097E989C56E}"/>
              </a:ext>
            </a:extLst>
          </p:cNvPr>
          <p:cNvSpPr>
            <a:spLocks noGrp="1"/>
          </p:cNvSpPr>
          <p:nvPr>
            <p:ph type="sldNum" sz="quarter" idx="12"/>
          </p:nvPr>
        </p:nvSpPr>
        <p:spPr/>
        <p:txBody>
          <a:bodyPr/>
          <a:lstStyle/>
          <a:p>
            <a:fld id="{6DF7F94A-164F-4F69-9327-A1CD95B0A349}" type="slidenum">
              <a:rPr lang="es-CL" smtClean="0"/>
              <a:t>‹Nº›</a:t>
            </a:fld>
            <a:endParaRPr lang="es-CL"/>
          </a:p>
        </p:txBody>
      </p:sp>
    </p:spTree>
    <p:extLst>
      <p:ext uri="{BB962C8B-B14F-4D97-AF65-F5344CB8AC3E}">
        <p14:creationId xmlns:p14="http://schemas.microsoft.com/office/powerpoint/2010/main" val="114158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132EF5-E8A5-4A01-86E1-1B40B7B894F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4F67191-3A55-4C75-8A0C-5C9739472728}"/>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665222D-8C39-4677-9D13-2E4394A78FD1}"/>
              </a:ext>
            </a:extLst>
          </p:cNvPr>
          <p:cNvSpPr>
            <a:spLocks noGrp="1"/>
          </p:cNvSpPr>
          <p:nvPr>
            <p:ph type="dt" sz="half" idx="10"/>
          </p:nvPr>
        </p:nvSpPr>
        <p:spPr/>
        <p:txBody>
          <a:bodyPr/>
          <a:lstStyle/>
          <a:p>
            <a:fld id="{009CC8BB-18EB-49CA-ADB4-D9A30C245135}" type="datetimeFigureOut">
              <a:rPr lang="es-CL" smtClean="0"/>
              <a:t>22-02-2021</a:t>
            </a:fld>
            <a:endParaRPr lang="es-CL"/>
          </a:p>
        </p:txBody>
      </p:sp>
      <p:sp>
        <p:nvSpPr>
          <p:cNvPr id="5" name="Marcador de pie de página 4">
            <a:extLst>
              <a:ext uri="{FF2B5EF4-FFF2-40B4-BE49-F238E27FC236}">
                <a16:creationId xmlns:a16="http://schemas.microsoft.com/office/drawing/2014/main" id="{7CA87247-BDB7-44AD-96B3-7FCE54D1895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E76DD22-EE08-405C-814F-57A4D104C635}"/>
              </a:ext>
            </a:extLst>
          </p:cNvPr>
          <p:cNvSpPr>
            <a:spLocks noGrp="1"/>
          </p:cNvSpPr>
          <p:nvPr>
            <p:ph type="sldNum" sz="quarter" idx="12"/>
          </p:nvPr>
        </p:nvSpPr>
        <p:spPr/>
        <p:txBody>
          <a:bodyPr/>
          <a:lstStyle/>
          <a:p>
            <a:fld id="{6DF7F94A-164F-4F69-9327-A1CD95B0A349}" type="slidenum">
              <a:rPr lang="es-CL" smtClean="0"/>
              <a:t>‹Nº›</a:t>
            </a:fld>
            <a:endParaRPr lang="es-CL"/>
          </a:p>
        </p:txBody>
      </p:sp>
    </p:spTree>
    <p:extLst>
      <p:ext uri="{BB962C8B-B14F-4D97-AF65-F5344CB8AC3E}">
        <p14:creationId xmlns:p14="http://schemas.microsoft.com/office/powerpoint/2010/main" val="2064343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0205D8-07D3-4D71-A75A-ECB5B16CF1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7EABDD77-91F0-4273-978C-23DF14C0CF0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45F8C71-2690-41E7-96E1-5867C53095E5}"/>
              </a:ext>
            </a:extLst>
          </p:cNvPr>
          <p:cNvSpPr>
            <a:spLocks noGrp="1"/>
          </p:cNvSpPr>
          <p:nvPr>
            <p:ph type="dt" sz="half" idx="10"/>
          </p:nvPr>
        </p:nvSpPr>
        <p:spPr/>
        <p:txBody>
          <a:bodyPr/>
          <a:lstStyle/>
          <a:p>
            <a:fld id="{009CC8BB-18EB-49CA-ADB4-D9A30C245135}" type="datetimeFigureOut">
              <a:rPr lang="es-CL" smtClean="0"/>
              <a:t>22-02-2021</a:t>
            </a:fld>
            <a:endParaRPr lang="es-CL"/>
          </a:p>
        </p:txBody>
      </p:sp>
      <p:sp>
        <p:nvSpPr>
          <p:cNvPr id="5" name="Marcador de pie de página 4">
            <a:extLst>
              <a:ext uri="{FF2B5EF4-FFF2-40B4-BE49-F238E27FC236}">
                <a16:creationId xmlns:a16="http://schemas.microsoft.com/office/drawing/2014/main" id="{6FF29711-4005-4C53-A267-D9A1D3832FF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9EDF080-877E-4C79-B9B4-D114B6EB9D50}"/>
              </a:ext>
            </a:extLst>
          </p:cNvPr>
          <p:cNvSpPr>
            <a:spLocks noGrp="1"/>
          </p:cNvSpPr>
          <p:nvPr>
            <p:ph type="sldNum" sz="quarter" idx="12"/>
          </p:nvPr>
        </p:nvSpPr>
        <p:spPr/>
        <p:txBody>
          <a:bodyPr/>
          <a:lstStyle/>
          <a:p>
            <a:fld id="{6DF7F94A-164F-4F69-9327-A1CD95B0A349}" type="slidenum">
              <a:rPr lang="es-CL" smtClean="0"/>
              <a:t>‹Nº›</a:t>
            </a:fld>
            <a:endParaRPr lang="es-CL"/>
          </a:p>
        </p:txBody>
      </p:sp>
    </p:spTree>
    <p:extLst>
      <p:ext uri="{BB962C8B-B14F-4D97-AF65-F5344CB8AC3E}">
        <p14:creationId xmlns:p14="http://schemas.microsoft.com/office/powerpoint/2010/main" val="2084851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slusion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83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00508C-AC05-4FAA-A037-11A026556EB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CD11102-4B7B-41B4-8487-06AEA46B61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B57D4EE-6264-4C1B-8AC6-691CB5FE978E}"/>
              </a:ext>
            </a:extLst>
          </p:cNvPr>
          <p:cNvSpPr>
            <a:spLocks noGrp="1"/>
          </p:cNvSpPr>
          <p:nvPr>
            <p:ph type="dt" sz="half" idx="10"/>
          </p:nvPr>
        </p:nvSpPr>
        <p:spPr/>
        <p:txBody>
          <a:bodyPr/>
          <a:lstStyle/>
          <a:p>
            <a:fld id="{9BC4AEAF-ADC8-4D6E-B0AC-11F44CF6AD4E}" type="datetimeFigureOut">
              <a:rPr lang="es-CL" smtClean="0"/>
              <a:t>22-02-2021</a:t>
            </a:fld>
            <a:endParaRPr lang="es-CL"/>
          </a:p>
        </p:txBody>
      </p:sp>
      <p:sp>
        <p:nvSpPr>
          <p:cNvPr id="5" name="Marcador de pie de página 4">
            <a:extLst>
              <a:ext uri="{FF2B5EF4-FFF2-40B4-BE49-F238E27FC236}">
                <a16:creationId xmlns:a16="http://schemas.microsoft.com/office/drawing/2014/main" id="{03AA5D2A-5783-41AA-B4AA-641CF125A7F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4045A62-3141-43A9-9104-52CC23B1A450}"/>
              </a:ext>
            </a:extLst>
          </p:cNvPr>
          <p:cNvSpPr>
            <a:spLocks noGrp="1"/>
          </p:cNvSpPr>
          <p:nvPr>
            <p:ph type="sldNum" sz="quarter" idx="12"/>
          </p:nvPr>
        </p:nvSpPr>
        <p:spPr/>
        <p:txBody>
          <a:bodyPr/>
          <a:lstStyle/>
          <a:p>
            <a:fld id="{C210F467-BA68-4A1A-9D37-6A6AAF0447E2}" type="slidenum">
              <a:rPr lang="es-CL" smtClean="0"/>
              <a:t>‹Nº›</a:t>
            </a:fld>
            <a:endParaRPr lang="es-CL"/>
          </a:p>
        </p:txBody>
      </p:sp>
    </p:spTree>
    <p:extLst>
      <p:ext uri="{BB962C8B-B14F-4D97-AF65-F5344CB8AC3E}">
        <p14:creationId xmlns:p14="http://schemas.microsoft.com/office/powerpoint/2010/main" val="303700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2EF68-7966-421E-ADCB-D89B074AC91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20D0318-C989-4AAC-82B1-62D0B060DBA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7BAA8DE3-3089-4A19-B57B-42D5F76D7743}"/>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7534F360-C544-4F4B-8B9A-018DFF13739A}"/>
              </a:ext>
            </a:extLst>
          </p:cNvPr>
          <p:cNvSpPr>
            <a:spLocks noGrp="1"/>
          </p:cNvSpPr>
          <p:nvPr>
            <p:ph type="dt" sz="half" idx="10"/>
          </p:nvPr>
        </p:nvSpPr>
        <p:spPr/>
        <p:txBody>
          <a:bodyPr/>
          <a:lstStyle/>
          <a:p>
            <a:fld id="{9BC4AEAF-ADC8-4D6E-B0AC-11F44CF6AD4E}" type="datetimeFigureOut">
              <a:rPr lang="es-CL" smtClean="0"/>
              <a:t>22-02-2021</a:t>
            </a:fld>
            <a:endParaRPr lang="es-CL"/>
          </a:p>
        </p:txBody>
      </p:sp>
      <p:sp>
        <p:nvSpPr>
          <p:cNvPr id="6" name="Marcador de pie de página 5">
            <a:extLst>
              <a:ext uri="{FF2B5EF4-FFF2-40B4-BE49-F238E27FC236}">
                <a16:creationId xmlns:a16="http://schemas.microsoft.com/office/drawing/2014/main" id="{B9526388-3D94-427A-8B9C-91B89F496E3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00250EA-47EA-4F18-9201-40B8BBC1EF5E}"/>
              </a:ext>
            </a:extLst>
          </p:cNvPr>
          <p:cNvSpPr>
            <a:spLocks noGrp="1"/>
          </p:cNvSpPr>
          <p:nvPr>
            <p:ph type="sldNum" sz="quarter" idx="12"/>
          </p:nvPr>
        </p:nvSpPr>
        <p:spPr/>
        <p:txBody>
          <a:bodyPr/>
          <a:lstStyle/>
          <a:p>
            <a:fld id="{C210F467-BA68-4A1A-9D37-6A6AAF0447E2}" type="slidenum">
              <a:rPr lang="es-CL" smtClean="0"/>
              <a:t>‹Nº›</a:t>
            </a:fld>
            <a:endParaRPr lang="es-CL"/>
          </a:p>
        </p:txBody>
      </p:sp>
    </p:spTree>
    <p:extLst>
      <p:ext uri="{BB962C8B-B14F-4D97-AF65-F5344CB8AC3E}">
        <p14:creationId xmlns:p14="http://schemas.microsoft.com/office/powerpoint/2010/main" val="2367509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565385-688E-431E-A221-260E4D24343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B146A2C-D301-4B15-BC87-49570866A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B0A2445-49F0-4922-85C4-BAA8052534B3}"/>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CDE16075-9041-4549-83D4-D27A49BE0E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A63C474-9F92-4ED1-BE05-511273F2E5FB}"/>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1B0219D-9CED-4100-9378-8CAB72510CD7}"/>
              </a:ext>
            </a:extLst>
          </p:cNvPr>
          <p:cNvSpPr>
            <a:spLocks noGrp="1"/>
          </p:cNvSpPr>
          <p:nvPr>
            <p:ph type="dt" sz="half" idx="10"/>
          </p:nvPr>
        </p:nvSpPr>
        <p:spPr/>
        <p:txBody>
          <a:bodyPr/>
          <a:lstStyle/>
          <a:p>
            <a:fld id="{9BC4AEAF-ADC8-4D6E-B0AC-11F44CF6AD4E}" type="datetimeFigureOut">
              <a:rPr lang="es-CL" smtClean="0"/>
              <a:t>22-02-2021</a:t>
            </a:fld>
            <a:endParaRPr lang="es-CL"/>
          </a:p>
        </p:txBody>
      </p:sp>
      <p:sp>
        <p:nvSpPr>
          <p:cNvPr id="8" name="Marcador de pie de página 7">
            <a:extLst>
              <a:ext uri="{FF2B5EF4-FFF2-40B4-BE49-F238E27FC236}">
                <a16:creationId xmlns:a16="http://schemas.microsoft.com/office/drawing/2014/main" id="{480F8313-9B02-4299-80BC-E6A93236B338}"/>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12FE5BC6-E839-4B06-8478-C42DEAF4898E}"/>
              </a:ext>
            </a:extLst>
          </p:cNvPr>
          <p:cNvSpPr>
            <a:spLocks noGrp="1"/>
          </p:cNvSpPr>
          <p:nvPr>
            <p:ph type="sldNum" sz="quarter" idx="12"/>
          </p:nvPr>
        </p:nvSpPr>
        <p:spPr/>
        <p:txBody>
          <a:bodyPr/>
          <a:lstStyle/>
          <a:p>
            <a:fld id="{C210F467-BA68-4A1A-9D37-6A6AAF0447E2}" type="slidenum">
              <a:rPr lang="es-CL" smtClean="0"/>
              <a:t>‹Nº›</a:t>
            </a:fld>
            <a:endParaRPr lang="es-CL"/>
          </a:p>
        </p:txBody>
      </p:sp>
    </p:spTree>
    <p:extLst>
      <p:ext uri="{BB962C8B-B14F-4D97-AF65-F5344CB8AC3E}">
        <p14:creationId xmlns:p14="http://schemas.microsoft.com/office/powerpoint/2010/main" val="164061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5B12A7-6D12-4629-8C9D-E7B70CB0F37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0A0B687C-CEA2-49A8-9B6C-990F3785DFD5}"/>
              </a:ext>
            </a:extLst>
          </p:cNvPr>
          <p:cNvSpPr>
            <a:spLocks noGrp="1"/>
          </p:cNvSpPr>
          <p:nvPr>
            <p:ph type="dt" sz="half" idx="10"/>
          </p:nvPr>
        </p:nvSpPr>
        <p:spPr/>
        <p:txBody>
          <a:bodyPr/>
          <a:lstStyle/>
          <a:p>
            <a:fld id="{9BC4AEAF-ADC8-4D6E-B0AC-11F44CF6AD4E}" type="datetimeFigureOut">
              <a:rPr lang="es-CL" smtClean="0"/>
              <a:t>22-02-2021</a:t>
            </a:fld>
            <a:endParaRPr lang="es-CL"/>
          </a:p>
        </p:txBody>
      </p:sp>
      <p:sp>
        <p:nvSpPr>
          <p:cNvPr id="4" name="Marcador de pie de página 3">
            <a:extLst>
              <a:ext uri="{FF2B5EF4-FFF2-40B4-BE49-F238E27FC236}">
                <a16:creationId xmlns:a16="http://schemas.microsoft.com/office/drawing/2014/main" id="{093CEE94-A3F0-4B79-860E-9C97852A011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6A30EA09-7A68-4F41-9E66-0DFBF82E3C9C}"/>
              </a:ext>
            </a:extLst>
          </p:cNvPr>
          <p:cNvSpPr>
            <a:spLocks noGrp="1"/>
          </p:cNvSpPr>
          <p:nvPr>
            <p:ph type="sldNum" sz="quarter" idx="12"/>
          </p:nvPr>
        </p:nvSpPr>
        <p:spPr/>
        <p:txBody>
          <a:bodyPr/>
          <a:lstStyle/>
          <a:p>
            <a:fld id="{C210F467-BA68-4A1A-9D37-6A6AAF0447E2}" type="slidenum">
              <a:rPr lang="es-CL" smtClean="0"/>
              <a:t>‹Nº›</a:t>
            </a:fld>
            <a:endParaRPr lang="es-CL"/>
          </a:p>
        </p:txBody>
      </p:sp>
    </p:spTree>
    <p:extLst>
      <p:ext uri="{BB962C8B-B14F-4D97-AF65-F5344CB8AC3E}">
        <p14:creationId xmlns:p14="http://schemas.microsoft.com/office/powerpoint/2010/main" val="373496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F3156E1-9246-48FB-8184-C663CC9EABD8}"/>
              </a:ext>
            </a:extLst>
          </p:cNvPr>
          <p:cNvSpPr>
            <a:spLocks noGrp="1"/>
          </p:cNvSpPr>
          <p:nvPr>
            <p:ph type="dt" sz="half" idx="10"/>
          </p:nvPr>
        </p:nvSpPr>
        <p:spPr/>
        <p:txBody>
          <a:bodyPr/>
          <a:lstStyle/>
          <a:p>
            <a:fld id="{9BC4AEAF-ADC8-4D6E-B0AC-11F44CF6AD4E}" type="datetimeFigureOut">
              <a:rPr lang="es-CL" smtClean="0"/>
              <a:t>22-02-2021</a:t>
            </a:fld>
            <a:endParaRPr lang="es-CL"/>
          </a:p>
        </p:txBody>
      </p:sp>
      <p:sp>
        <p:nvSpPr>
          <p:cNvPr id="3" name="Marcador de pie de página 2">
            <a:extLst>
              <a:ext uri="{FF2B5EF4-FFF2-40B4-BE49-F238E27FC236}">
                <a16:creationId xmlns:a16="http://schemas.microsoft.com/office/drawing/2014/main" id="{7E220F22-7A29-4C2C-A890-356EEC58CA7F}"/>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209ED44-D6AC-406A-8F86-644A66A60B9A}"/>
              </a:ext>
            </a:extLst>
          </p:cNvPr>
          <p:cNvSpPr>
            <a:spLocks noGrp="1"/>
          </p:cNvSpPr>
          <p:nvPr>
            <p:ph type="sldNum" sz="quarter" idx="12"/>
          </p:nvPr>
        </p:nvSpPr>
        <p:spPr/>
        <p:txBody>
          <a:bodyPr/>
          <a:lstStyle/>
          <a:p>
            <a:fld id="{C210F467-BA68-4A1A-9D37-6A6AAF0447E2}" type="slidenum">
              <a:rPr lang="es-CL" smtClean="0"/>
              <a:t>‹Nº›</a:t>
            </a:fld>
            <a:endParaRPr lang="es-CL"/>
          </a:p>
        </p:txBody>
      </p:sp>
    </p:spTree>
    <p:extLst>
      <p:ext uri="{BB962C8B-B14F-4D97-AF65-F5344CB8AC3E}">
        <p14:creationId xmlns:p14="http://schemas.microsoft.com/office/powerpoint/2010/main" val="42804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2F6A-6AE5-4380-A952-4FD6932D86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6A90D1C-EFF6-4D07-B2BC-3819EB889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2093449-3531-4DF1-AC47-C322A5F4E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A7CD9DA-A307-4ACE-9CEC-0FA13781FD95}"/>
              </a:ext>
            </a:extLst>
          </p:cNvPr>
          <p:cNvSpPr>
            <a:spLocks noGrp="1"/>
          </p:cNvSpPr>
          <p:nvPr>
            <p:ph type="dt" sz="half" idx="10"/>
          </p:nvPr>
        </p:nvSpPr>
        <p:spPr/>
        <p:txBody>
          <a:bodyPr/>
          <a:lstStyle/>
          <a:p>
            <a:fld id="{9BC4AEAF-ADC8-4D6E-B0AC-11F44CF6AD4E}" type="datetimeFigureOut">
              <a:rPr lang="es-CL" smtClean="0"/>
              <a:t>22-02-2021</a:t>
            </a:fld>
            <a:endParaRPr lang="es-CL"/>
          </a:p>
        </p:txBody>
      </p:sp>
      <p:sp>
        <p:nvSpPr>
          <p:cNvPr id="6" name="Marcador de pie de página 5">
            <a:extLst>
              <a:ext uri="{FF2B5EF4-FFF2-40B4-BE49-F238E27FC236}">
                <a16:creationId xmlns:a16="http://schemas.microsoft.com/office/drawing/2014/main" id="{D49243C9-A8E3-400E-84E3-59547C7CCFE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1B3FA0F-8955-4DDA-B3D1-5F8C03CF3268}"/>
              </a:ext>
            </a:extLst>
          </p:cNvPr>
          <p:cNvSpPr>
            <a:spLocks noGrp="1"/>
          </p:cNvSpPr>
          <p:nvPr>
            <p:ph type="sldNum" sz="quarter" idx="12"/>
          </p:nvPr>
        </p:nvSpPr>
        <p:spPr/>
        <p:txBody>
          <a:bodyPr/>
          <a:lstStyle/>
          <a:p>
            <a:fld id="{C210F467-BA68-4A1A-9D37-6A6AAF0447E2}" type="slidenum">
              <a:rPr lang="es-CL" smtClean="0"/>
              <a:t>‹Nº›</a:t>
            </a:fld>
            <a:endParaRPr lang="es-CL"/>
          </a:p>
        </p:txBody>
      </p:sp>
    </p:spTree>
    <p:extLst>
      <p:ext uri="{BB962C8B-B14F-4D97-AF65-F5344CB8AC3E}">
        <p14:creationId xmlns:p14="http://schemas.microsoft.com/office/powerpoint/2010/main" val="193167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05A95F-9E10-41C0-A09B-B5F77D20411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0C30C199-442B-45D2-84B0-10E9BCCBDE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E398E4A4-9799-4E7A-92EF-CC70E8004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2BD3D3C-65D3-4BA3-91D2-EB013771B2F0}"/>
              </a:ext>
            </a:extLst>
          </p:cNvPr>
          <p:cNvSpPr>
            <a:spLocks noGrp="1"/>
          </p:cNvSpPr>
          <p:nvPr>
            <p:ph type="dt" sz="half" idx="10"/>
          </p:nvPr>
        </p:nvSpPr>
        <p:spPr/>
        <p:txBody>
          <a:bodyPr/>
          <a:lstStyle/>
          <a:p>
            <a:fld id="{9BC4AEAF-ADC8-4D6E-B0AC-11F44CF6AD4E}" type="datetimeFigureOut">
              <a:rPr lang="es-CL" smtClean="0"/>
              <a:t>22-02-2021</a:t>
            </a:fld>
            <a:endParaRPr lang="es-CL"/>
          </a:p>
        </p:txBody>
      </p:sp>
      <p:sp>
        <p:nvSpPr>
          <p:cNvPr id="6" name="Marcador de pie de página 5">
            <a:extLst>
              <a:ext uri="{FF2B5EF4-FFF2-40B4-BE49-F238E27FC236}">
                <a16:creationId xmlns:a16="http://schemas.microsoft.com/office/drawing/2014/main" id="{71E43CFB-F7CB-48AB-A4B6-4702AF165F9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EC8CAAA-4CA0-4F0A-8735-183AF8355A40}"/>
              </a:ext>
            </a:extLst>
          </p:cNvPr>
          <p:cNvSpPr>
            <a:spLocks noGrp="1"/>
          </p:cNvSpPr>
          <p:nvPr>
            <p:ph type="sldNum" sz="quarter" idx="12"/>
          </p:nvPr>
        </p:nvSpPr>
        <p:spPr/>
        <p:txBody>
          <a:bodyPr/>
          <a:lstStyle/>
          <a:p>
            <a:fld id="{C210F467-BA68-4A1A-9D37-6A6AAF0447E2}" type="slidenum">
              <a:rPr lang="es-CL" smtClean="0"/>
              <a:t>‹Nº›</a:t>
            </a:fld>
            <a:endParaRPr lang="es-CL"/>
          </a:p>
        </p:txBody>
      </p:sp>
    </p:spTree>
    <p:extLst>
      <p:ext uri="{BB962C8B-B14F-4D97-AF65-F5344CB8AC3E}">
        <p14:creationId xmlns:p14="http://schemas.microsoft.com/office/powerpoint/2010/main" val="242847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AB7CC1B-76A6-43DF-9216-52B5C0B26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a:extLst>
              <a:ext uri="{FF2B5EF4-FFF2-40B4-BE49-F238E27FC236}">
                <a16:creationId xmlns:a16="http://schemas.microsoft.com/office/drawing/2014/main" id="{231D6325-05FD-4CFE-9B53-780C48064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6A53127-50C8-4A82-99C6-42E1C707B8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4AEAF-ADC8-4D6E-B0AC-11F44CF6AD4E}" type="datetimeFigureOut">
              <a:rPr lang="es-CL" smtClean="0"/>
              <a:t>22-02-2021</a:t>
            </a:fld>
            <a:endParaRPr lang="es-CL"/>
          </a:p>
        </p:txBody>
      </p:sp>
      <p:sp>
        <p:nvSpPr>
          <p:cNvPr id="5" name="Marcador de pie de página 4">
            <a:extLst>
              <a:ext uri="{FF2B5EF4-FFF2-40B4-BE49-F238E27FC236}">
                <a16:creationId xmlns:a16="http://schemas.microsoft.com/office/drawing/2014/main" id="{1A025881-94C1-438A-96FC-EBCA18B2F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CC4C6798-220C-495D-ADF2-0E290E6073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0F467-BA68-4A1A-9D37-6A6AAF0447E2}" type="slidenum">
              <a:rPr lang="es-CL" smtClean="0"/>
              <a:t>‹Nº›</a:t>
            </a:fld>
            <a:endParaRPr lang="es-CL"/>
          </a:p>
        </p:txBody>
      </p:sp>
      <p:grpSp>
        <p:nvGrpSpPr>
          <p:cNvPr id="7" name="Grupo 6"/>
          <p:cNvGrpSpPr/>
          <p:nvPr userDrawn="1"/>
        </p:nvGrpSpPr>
        <p:grpSpPr>
          <a:xfrm>
            <a:off x="0" y="6457554"/>
            <a:ext cx="10430033" cy="0"/>
            <a:chOff x="0" y="6457554"/>
            <a:chExt cx="10430033" cy="0"/>
          </a:xfrm>
        </p:grpSpPr>
        <p:cxnSp>
          <p:nvCxnSpPr>
            <p:cNvPr id="9" name="Conector recto 8">
              <a:extLst>
                <a:ext uri="{FF2B5EF4-FFF2-40B4-BE49-F238E27FC236}">
                  <a16:creationId xmlns:a16="http://schemas.microsoft.com/office/drawing/2014/main" id="{AB39E83A-511D-4D75-B716-B18FBE86DD6B}"/>
                </a:ext>
              </a:extLst>
            </p:cNvPr>
            <p:cNvCxnSpPr/>
            <p:nvPr/>
          </p:nvCxnSpPr>
          <p:spPr>
            <a:xfrm>
              <a:off x="0" y="6457554"/>
              <a:ext cx="3486471" cy="0"/>
            </a:xfrm>
            <a:prstGeom prst="line">
              <a:avLst/>
            </a:prstGeom>
            <a:ln w="19050">
              <a:solidFill>
                <a:srgbClr val="963791"/>
              </a:solidFill>
            </a:ln>
            <a:effectLst/>
          </p:spPr>
          <p:style>
            <a:lnRef idx="2">
              <a:schemeClr val="accent1"/>
            </a:lnRef>
            <a:fillRef idx="0">
              <a:schemeClr val="accent1"/>
            </a:fillRef>
            <a:effectRef idx="1">
              <a:schemeClr val="accent1"/>
            </a:effectRef>
            <a:fontRef idx="minor">
              <a:schemeClr val="tx1"/>
            </a:fontRef>
          </p:style>
        </p:cxnSp>
        <p:cxnSp>
          <p:nvCxnSpPr>
            <p:cNvPr id="10" name="Conector recto 9">
              <a:extLst>
                <a:ext uri="{FF2B5EF4-FFF2-40B4-BE49-F238E27FC236}">
                  <a16:creationId xmlns:a16="http://schemas.microsoft.com/office/drawing/2014/main" id="{1D25CA4D-1912-4B11-9141-D01914E714F9}"/>
                </a:ext>
              </a:extLst>
            </p:cNvPr>
            <p:cNvCxnSpPr/>
            <p:nvPr/>
          </p:nvCxnSpPr>
          <p:spPr>
            <a:xfrm>
              <a:off x="3457090" y="6457554"/>
              <a:ext cx="3486471" cy="0"/>
            </a:xfrm>
            <a:prstGeom prst="line">
              <a:avLst/>
            </a:prstGeom>
            <a:ln w="19050">
              <a:solidFill>
                <a:srgbClr val="A2CD3A"/>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BA37FD93-E5DC-4446-B834-2C2F26641B65}"/>
                </a:ext>
              </a:extLst>
            </p:cNvPr>
            <p:cNvCxnSpPr/>
            <p:nvPr/>
          </p:nvCxnSpPr>
          <p:spPr>
            <a:xfrm>
              <a:off x="6943562" y="6457554"/>
              <a:ext cx="3486471" cy="0"/>
            </a:xfrm>
            <a:prstGeom prst="line">
              <a:avLst/>
            </a:prstGeom>
            <a:ln w="19050">
              <a:solidFill>
                <a:srgbClr val="0B56A4"/>
              </a:solidFill>
            </a:ln>
            <a:effectLst/>
          </p:spPr>
          <p:style>
            <a:lnRef idx="2">
              <a:schemeClr val="accent1"/>
            </a:lnRef>
            <a:fillRef idx="0">
              <a:schemeClr val="accent1"/>
            </a:fillRef>
            <a:effectRef idx="1">
              <a:schemeClr val="accent1"/>
            </a:effectRef>
            <a:fontRef idx="minor">
              <a:schemeClr val="tx1"/>
            </a:fontRef>
          </p:style>
        </p:cxnSp>
      </p:grpSp>
      <p:pic>
        <p:nvPicPr>
          <p:cNvPr id="12" name="Imagen 11">
            <a:extLst>
              <a:ext uri="{FF2B5EF4-FFF2-40B4-BE49-F238E27FC236}">
                <a16:creationId xmlns:a16="http://schemas.microsoft.com/office/drawing/2014/main" id="{48542A38-C307-487B-9485-CBBB8A5CFB96}"/>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b="30487"/>
          <a:stretch/>
        </p:blipFill>
        <p:spPr>
          <a:xfrm>
            <a:off x="10455529" y="6073967"/>
            <a:ext cx="1276555" cy="443683"/>
          </a:xfrm>
          <a:prstGeom prst="rect">
            <a:avLst/>
          </a:prstGeom>
        </p:spPr>
      </p:pic>
    </p:spTree>
    <p:extLst>
      <p:ext uri="{BB962C8B-B14F-4D97-AF65-F5344CB8AC3E}">
        <p14:creationId xmlns:p14="http://schemas.microsoft.com/office/powerpoint/2010/main" val="408974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marL="0" algn="ctr" defTabSz="914400" rtl="0" eaLnBrk="1" latinLnBrk="0" hangingPunct="1">
        <a:lnSpc>
          <a:spcPct val="90000"/>
        </a:lnSpc>
        <a:spcBef>
          <a:spcPct val="0"/>
        </a:spcBef>
        <a:buNone/>
        <a:defRPr lang="es-CL" sz="3200" b="1" kern="1200" dirty="0">
          <a:solidFill>
            <a:srgbClr val="233247"/>
          </a:solidFill>
          <a:latin typeface="Calibri"/>
          <a:ea typeface="Open Sans Light" panose="020B0306030504020204" pitchFamily="34" charset="0"/>
          <a:cs typeface="Open Sans Light" panose="020B03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D2F95DC-F693-46B1-9304-3B1FD0966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1BA042A-D6C2-42D1-81FE-0C3FD2522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B9CB5E9-1CF2-47A7-B453-9B8641556E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CC8BB-18EB-49CA-ADB4-D9A30C245135}" type="datetimeFigureOut">
              <a:rPr lang="es-CL" smtClean="0"/>
              <a:t>22-02-2021</a:t>
            </a:fld>
            <a:endParaRPr lang="es-CL"/>
          </a:p>
        </p:txBody>
      </p:sp>
      <p:sp>
        <p:nvSpPr>
          <p:cNvPr id="5" name="Marcador de pie de página 4">
            <a:extLst>
              <a:ext uri="{FF2B5EF4-FFF2-40B4-BE49-F238E27FC236}">
                <a16:creationId xmlns:a16="http://schemas.microsoft.com/office/drawing/2014/main" id="{B3665021-9D6E-443E-8D2C-624DB64A5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66FDA7B6-F596-4516-9A55-B47C298617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7F94A-164F-4F69-9327-A1CD95B0A349}" type="slidenum">
              <a:rPr lang="es-CL" smtClean="0"/>
              <a:t>‹Nº›</a:t>
            </a:fld>
            <a:endParaRPr lang="es-CL"/>
          </a:p>
        </p:txBody>
      </p:sp>
    </p:spTree>
    <p:extLst>
      <p:ext uri="{BB962C8B-B14F-4D97-AF65-F5344CB8AC3E}">
        <p14:creationId xmlns:p14="http://schemas.microsoft.com/office/powerpoint/2010/main" val="25979773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4.xml"/><Relationship Id="rId6" Type="http://schemas.openxmlformats.org/officeDocument/2006/relationships/hyperlink" Target="https://twitter.com/cademonline" TargetMode="External"/><Relationship Id="rId5" Type="http://schemas.openxmlformats.org/officeDocument/2006/relationships/image" Target="../media/image9.png"/><Relationship Id="rId4" Type="http://schemas.openxmlformats.org/officeDocument/2006/relationships/hyperlink" Target="https://www.facebook.com/panelcademonlin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árbol, exterior, edificio, cielo&#10;&#10;Descripción generada con confianza muy alta">
            <a:extLst>
              <a:ext uri="{FF2B5EF4-FFF2-40B4-BE49-F238E27FC236}">
                <a16:creationId xmlns:a16="http://schemas.microsoft.com/office/drawing/2014/main" id="{FE6C74A1-4A01-4505-9F2B-93FC6A9FD4F9}"/>
              </a:ext>
            </a:extLst>
          </p:cNvPr>
          <p:cNvPicPr>
            <a:picLocks noChangeAspect="1"/>
          </p:cNvPicPr>
          <p:nvPr/>
        </p:nvPicPr>
        <p:blipFill rotWithShape="1">
          <a:blip r:embed="rId3">
            <a:extLst>
              <a:ext uri="{28A0092B-C50C-407E-A947-70E740481C1C}">
                <a14:useLocalDpi xmlns:a14="http://schemas.microsoft.com/office/drawing/2010/main" val="0"/>
              </a:ext>
            </a:extLst>
          </a:blip>
          <a:srcRect t="15592"/>
          <a:stretch/>
        </p:blipFill>
        <p:spPr>
          <a:xfrm>
            <a:off x="0" y="0"/>
            <a:ext cx="12192000" cy="6858000"/>
          </a:xfrm>
          <a:prstGeom prst="rect">
            <a:avLst/>
          </a:prstGeom>
        </p:spPr>
      </p:pic>
      <p:sp>
        <p:nvSpPr>
          <p:cNvPr id="6" name="Rectángulo 5">
            <a:extLst>
              <a:ext uri="{FF2B5EF4-FFF2-40B4-BE49-F238E27FC236}">
                <a16:creationId xmlns:a16="http://schemas.microsoft.com/office/drawing/2014/main" id="{AF3DBF2F-49E7-4A0E-BB70-982EE4F4A72E}"/>
              </a:ext>
            </a:extLst>
          </p:cNvPr>
          <p:cNvSpPr/>
          <p:nvPr/>
        </p:nvSpPr>
        <p:spPr>
          <a:xfrm>
            <a:off x="0" y="-3831"/>
            <a:ext cx="12192000" cy="6861831"/>
          </a:xfrm>
          <a:prstGeom prst="rect">
            <a:avLst/>
          </a:prstGeom>
          <a:solidFill>
            <a:srgbClr val="233247">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0C9418CD-3F58-4B61-81B8-C335790C46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186" b="29340"/>
          <a:stretch/>
        </p:blipFill>
        <p:spPr>
          <a:xfrm>
            <a:off x="4159272" y="6080084"/>
            <a:ext cx="1936728" cy="479091"/>
          </a:xfrm>
          <a:prstGeom prst="rect">
            <a:avLst/>
          </a:prstGeom>
        </p:spPr>
      </p:pic>
      <p:sp>
        <p:nvSpPr>
          <p:cNvPr id="9" name="Título 1">
            <a:extLst>
              <a:ext uri="{FF2B5EF4-FFF2-40B4-BE49-F238E27FC236}">
                <a16:creationId xmlns:a16="http://schemas.microsoft.com/office/drawing/2014/main" id="{B7E244E2-C088-46C6-85C4-9B70BE1971C9}"/>
              </a:ext>
            </a:extLst>
          </p:cNvPr>
          <p:cNvSpPr txBox="1">
            <a:spLocks/>
          </p:cNvSpPr>
          <p:nvPr/>
        </p:nvSpPr>
        <p:spPr>
          <a:xfrm>
            <a:off x="423081" y="1871846"/>
            <a:ext cx="10657722" cy="113745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ts val="3900"/>
              </a:lnSpc>
            </a:pPr>
            <a:r>
              <a:rPr lang="es-ES" sz="4000" dirty="0">
                <a:solidFill>
                  <a:schemeClr val="bg1"/>
                </a:solidFill>
                <a:latin typeface="+mn-lt"/>
                <a:ea typeface="Open Sans Light" panose="020B0306030504020204" pitchFamily="34" charset="0"/>
                <a:cs typeface="Open Sans Light" panose="020B0306030504020204" pitchFamily="34" charset="0"/>
              </a:rPr>
              <a:t>ESTUDIO CALIDAD DE SERVICIO</a:t>
            </a:r>
          </a:p>
          <a:p>
            <a:pPr algn="r">
              <a:lnSpc>
                <a:spcPts val="3900"/>
              </a:lnSpc>
            </a:pPr>
            <a:r>
              <a:rPr lang="es-ES" sz="3600" dirty="0">
                <a:solidFill>
                  <a:schemeClr val="bg1"/>
                </a:solidFill>
                <a:ea typeface="Open Sans Light" panose="020B0306030504020204" pitchFamily="34" charset="0"/>
                <a:cs typeface="Open Sans Light" panose="020B0306030504020204" pitchFamily="34" charset="0"/>
              </a:rPr>
              <a:t>Satisfacción Mutualidades |Segmento Trabajadores</a:t>
            </a:r>
          </a:p>
          <a:p>
            <a:pPr algn="r">
              <a:lnSpc>
                <a:spcPts val="3900"/>
              </a:lnSpc>
            </a:pPr>
            <a:r>
              <a:rPr lang="es-ES" sz="4000" dirty="0">
                <a:solidFill>
                  <a:schemeClr val="bg1"/>
                </a:solidFill>
                <a:ea typeface="Open Sans Light" panose="020B0306030504020204" pitchFamily="34" charset="0"/>
                <a:cs typeface="Open Sans Light" panose="020B0306030504020204" pitchFamily="34" charset="0"/>
              </a:rPr>
              <a:t>Medición 2018</a:t>
            </a:r>
          </a:p>
        </p:txBody>
      </p:sp>
      <p:grpSp>
        <p:nvGrpSpPr>
          <p:cNvPr id="10" name="Grupo 9">
            <a:extLst>
              <a:ext uri="{FF2B5EF4-FFF2-40B4-BE49-F238E27FC236}">
                <a16:creationId xmlns:a16="http://schemas.microsoft.com/office/drawing/2014/main" id="{76AF28F1-AEFF-440D-975C-821F4D2312F2}"/>
              </a:ext>
            </a:extLst>
          </p:cNvPr>
          <p:cNvGrpSpPr/>
          <p:nvPr/>
        </p:nvGrpSpPr>
        <p:grpSpPr>
          <a:xfrm>
            <a:off x="6964594" y="3712219"/>
            <a:ext cx="2672193" cy="0"/>
            <a:chOff x="4017898" y="1645831"/>
            <a:chExt cx="2672193" cy="0"/>
          </a:xfrm>
        </p:grpSpPr>
        <p:cxnSp>
          <p:nvCxnSpPr>
            <p:cNvPr id="11" name="Conector recto 10">
              <a:extLst>
                <a:ext uri="{FF2B5EF4-FFF2-40B4-BE49-F238E27FC236}">
                  <a16:creationId xmlns:a16="http://schemas.microsoft.com/office/drawing/2014/main" id="{3095F71B-EA3A-43E7-AA7F-359F0F3C45E4}"/>
                </a:ext>
              </a:extLst>
            </p:cNvPr>
            <p:cNvCxnSpPr/>
            <p:nvPr/>
          </p:nvCxnSpPr>
          <p:spPr>
            <a:xfrm>
              <a:off x="4017898" y="1645831"/>
              <a:ext cx="2646218" cy="0"/>
            </a:xfrm>
            <a:prstGeom prst="line">
              <a:avLst/>
            </a:prstGeom>
            <a:ln cap="rnd">
              <a:solidFill>
                <a:srgbClr val="0055A5"/>
              </a:solidFill>
            </a:ln>
            <a:effectLst/>
          </p:spPr>
          <p:style>
            <a:lnRef idx="2">
              <a:schemeClr val="accent1"/>
            </a:lnRef>
            <a:fillRef idx="0">
              <a:schemeClr val="accent1"/>
            </a:fillRef>
            <a:effectRef idx="1">
              <a:schemeClr val="accent1"/>
            </a:effectRef>
            <a:fontRef idx="minor">
              <a:schemeClr val="tx1"/>
            </a:fontRef>
          </p:style>
        </p:cxnSp>
        <p:cxnSp>
          <p:nvCxnSpPr>
            <p:cNvPr id="12" name="Conector recto 11">
              <a:extLst>
                <a:ext uri="{FF2B5EF4-FFF2-40B4-BE49-F238E27FC236}">
                  <a16:creationId xmlns:a16="http://schemas.microsoft.com/office/drawing/2014/main" id="{A4B686BF-FAAE-4C43-BB0E-A5DD51088AA6}"/>
                </a:ext>
              </a:extLst>
            </p:cNvPr>
            <p:cNvCxnSpPr/>
            <p:nvPr/>
          </p:nvCxnSpPr>
          <p:spPr>
            <a:xfrm>
              <a:off x="5697639" y="1645831"/>
              <a:ext cx="992452" cy="0"/>
            </a:xfrm>
            <a:prstGeom prst="line">
              <a:avLst/>
            </a:prstGeom>
            <a:ln cap="rnd">
              <a:solidFill>
                <a:srgbClr val="97188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05DA76DF-E610-4D8D-9AB2-90151CEA79BF}"/>
                </a:ext>
              </a:extLst>
            </p:cNvPr>
            <p:cNvCxnSpPr/>
            <p:nvPr/>
          </p:nvCxnSpPr>
          <p:spPr>
            <a:xfrm>
              <a:off x="4929962" y="1645831"/>
              <a:ext cx="946098" cy="0"/>
            </a:xfrm>
            <a:prstGeom prst="line">
              <a:avLst/>
            </a:prstGeom>
            <a:ln cap="sq">
              <a:solidFill>
                <a:srgbClr val="A2E22B"/>
              </a:solidFill>
            </a:ln>
            <a:effectLst/>
          </p:spPr>
          <p:style>
            <a:lnRef idx="2">
              <a:schemeClr val="accent1"/>
            </a:lnRef>
            <a:fillRef idx="0">
              <a:schemeClr val="accent1"/>
            </a:fillRef>
            <a:effectRef idx="1">
              <a:schemeClr val="accent1"/>
            </a:effectRef>
            <a:fontRef idx="minor">
              <a:schemeClr val="tx1"/>
            </a:fontRef>
          </p:style>
        </p:cxnSp>
      </p:grpSp>
      <p:sp>
        <p:nvSpPr>
          <p:cNvPr id="15" name="Título 1">
            <a:extLst>
              <a:ext uri="{FF2B5EF4-FFF2-40B4-BE49-F238E27FC236}">
                <a16:creationId xmlns:a16="http://schemas.microsoft.com/office/drawing/2014/main" id="{73478472-D396-452B-819D-55EDB9DD7AC6}"/>
              </a:ext>
            </a:extLst>
          </p:cNvPr>
          <p:cNvSpPr txBox="1">
            <a:spLocks/>
          </p:cNvSpPr>
          <p:nvPr/>
        </p:nvSpPr>
        <p:spPr>
          <a:xfrm>
            <a:off x="8986532" y="3514146"/>
            <a:ext cx="2041832" cy="39614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400" b="1" dirty="0">
                <a:solidFill>
                  <a:schemeClr val="bg1"/>
                </a:solidFill>
                <a:latin typeface="+mn-lt"/>
                <a:ea typeface="Open Sans" panose="020B0606030504020204" pitchFamily="34" charset="0"/>
                <a:cs typeface="Open Sans" panose="020B0606030504020204" pitchFamily="34" charset="0"/>
              </a:rPr>
              <a:t>Noviembre 2018</a:t>
            </a:r>
          </a:p>
        </p:txBody>
      </p:sp>
      <p:pic>
        <p:nvPicPr>
          <p:cNvPr id="16" name="Imagen 15"/>
          <p:cNvPicPr>
            <a:picLocks noChangeAspect="1"/>
          </p:cNvPicPr>
          <p:nvPr/>
        </p:nvPicPr>
        <p:blipFill rotWithShape="1">
          <a:blip r:embed="rId5"/>
          <a:srcRect l="8350" t="9422" r="73874" b="81203"/>
          <a:stretch/>
        </p:blipFill>
        <p:spPr>
          <a:xfrm>
            <a:off x="6206372" y="6038788"/>
            <a:ext cx="1938796" cy="574877"/>
          </a:xfrm>
          <a:prstGeom prst="rect">
            <a:avLst/>
          </a:prstGeom>
        </p:spPr>
      </p:pic>
      <p:pic>
        <p:nvPicPr>
          <p:cNvPr id="18" name="Imagen 17"/>
          <p:cNvPicPr>
            <a:picLocks noChangeAspect="1"/>
          </p:cNvPicPr>
          <p:nvPr/>
        </p:nvPicPr>
        <p:blipFill rotWithShape="1">
          <a:blip r:embed="rId6"/>
          <a:srcRect l="57235" t="28125" r="21682" b="61581"/>
          <a:stretch/>
        </p:blipFill>
        <p:spPr>
          <a:xfrm>
            <a:off x="8380741" y="6057151"/>
            <a:ext cx="2085385" cy="572458"/>
          </a:xfrm>
          <a:prstGeom prst="rect">
            <a:avLst/>
          </a:prstGeom>
        </p:spPr>
      </p:pic>
    </p:spTree>
    <p:extLst>
      <p:ext uri="{BB962C8B-B14F-4D97-AF65-F5344CB8AC3E}">
        <p14:creationId xmlns:p14="http://schemas.microsoft.com/office/powerpoint/2010/main" val="607984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63638" y="492966"/>
            <a:ext cx="9864725" cy="511062"/>
          </a:xfrm>
        </p:spPr>
        <p:txBody>
          <a:bodyPr/>
          <a:lstStyle/>
          <a:p>
            <a:r>
              <a:rPr lang="es-CL" dirty="0"/>
              <a:t>Satisfacción Global Mutualidades </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46806" y="888632"/>
            <a:ext cx="9021194" cy="523220"/>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Para comenzar utilizando una escala de 1 a 7 donde 1 es Muy insatisfecho y 7 es  Muy satisfecho ¿Cuál es su nivel de satisfacción general con...?</a:t>
            </a:r>
          </a:p>
        </p:txBody>
      </p:sp>
      <p:graphicFrame>
        <p:nvGraphicFramePr>
          <p:cNvPr id="6" name="Object 5"/>
          <p:cNvGraphicFramePr>
            <a:graphicFrameLocks/>
          </p:cNvGraphicFramePr>
          <p:nvPr>
            <p:extLst>
              <p:ext uri="{D42A27DB-BD31-4B8C-83A1-F6EECF244321}">
                <p14:modId xmlns:p14="http://schemas.microsoft.com/office/powerpoint/2010/main" val="2396270967"/>
              </p:ext>
            </p:extLst>
          </p:nvPr>
        </p:nvGraphicFramePr>
        <p:xfrm>
          <a:off x="1351128" y="1665672"/>
          <a:ext cx="9489744" cy="4325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1019570002"/>
              </p:ext>
            </p:extLst>
          </p:nvPr>
        </p:nvGraphicFramePr>
        <p:xfrm>
          <a:off x="486853" y="5292757"/>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solidFill>
                          <a:effectLst/>
                          <a:latin typeface="+mn-lt"/>
                        </a:rPr>
                        <a:t>% Neto</a:t>
                      </a:r>
                      <a:r>
                        <a:rPr lang="es-CL" sz="1200" b="0" i="0" u="none" strike="noStrike" baseline="0" dirty="0">
                          <a:solidFill>
                            <a:schemeClr val="bg1"/>
                          </a:solidFill>
                          <a:effectLst/>
                          <a:latin typeface="+mn-lt"/>
                        </a:rPr>
                        <a:t> 2017</a:t>
                      </a:r>
                      <a:endParaRPr lang="es-CL" sz="1200" b="0" i="0" u="none" strike="noStrike" dirty="0">
                        <a:solidFill>
                          <a:schemeClr val="bg1"/>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4B95"/>
                    </a:solidFill>
                  </a:tcPr>
                </a:tc>
                <a:tc>
                  <a:txBody>
                    <a:bodyPr/>
                    <a:lstStyle/>
                    <a:p>
                      <a:pPr algn="ctr" fontAlgn="b"/>
                      <a:r>
                        <a:rPr lang="es-CL" sz="1200" b="1" i="0" u="none" strike="noStrike" dirty="0">
                          <a:solidFill>
                            <a:schemeClr val="bg1">
                              <a:lumMod val="50000"/>
                            </a:schemeClr>
                          </a:solidFill>
                          <a:effectLst/>
                          <a:latin typeface="Calibri" panose="020F0502020204030204" pitchFamily="34" charset="0"/>
                        </a:rPr>
                        <a:t>67%</a:t>
                      </a:r>
                    </a:p>
                  </a:txBody>
                  <a:tcPr marL="9525" marR="9525" marT="9525"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b"/>
                      <a:r>
                        <a:rPr lang="es-CL" sz="1200" b="1" i="0" u="none" strike="noStrike">
                          <a:solidFill>
                            <a:schemeClr val="bg1">
                              <a:lumMod val="50000"/>
                            </a:schemeClr>
                          </a:solidFill>
                          <a:effectLst/>
                          <a:latin typeface="Calibri" panose="020F0502020204030204" pitchFamily="34" charset="0"/>
                        </a:rPr>
                        <a:t>74%</a:t>
                      </a:r>
                    </a:p>
                  </a:txBody>
                  <a:tcPr marL="9525" marR="9525" marT="9525"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b"/>
                      <a:r>
                        <a:rPr lang="es-CL" sz="1200" b="1" i="0" u="none" strike="noStrike">
                          <a:solidFill>
                            <a:schemeClr val="bg1">
                              <a:lumMod val="50000"/>
                            </a:schemeClr>
                          </a:solidFill>
                          <a:effectLst/>
                          <a:latin typeface="Calibri" panose="020F0502020204030204" pitchFamily="34" charset="0"/>
                        </a:rPr>
                        <a:t>64%</a:t>
                      </a:r>
                    </a:p>
                  </a:txBody>
                  <a:tcPr marL="9525" marR="9525" marT="9525" marB="0" anchor="b">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b"/>
                      <a:r>
                        <a:rPr lang="es-CL" sz="1200" b="1" i="0" u="none" strike="noStrike" dirty="0">
                          <a:solidFill>
                            <a:schemeClr val="bg1">
                              <a:lumMod val="50000"/>
                            </a:schemeClr>
                          </a:solidFill>
                          <a:effectLst/>
                          <a:latin typeface="Calibri" panose="020F0502020204030204" pitchFamily="34" charset="0"/>
                        </a:rPr>
                        <a:t>52%</a:t>
                      </a:r>
                    </a:p>
                  </a:txBody>
                  <a:tcPr marL="9525" marR="9525" marT="9525" marB="0" anchor="b">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0000"/>
                  </a:ext>
                </a:extLst>
              </a:tr>
            </a:tbl>
          </a:graphicData>
        </a:graphic>
      </p:graphicFrame>
      <p:cxnSp>
        <p:nvCxnSpPr>
          <p:cNvPr id="20" name="Conector recto de flecha 19"/>
          <p:cNvCxnSpPr/>
          <p:nvPr/>
        </p:nvCxnSpPr>
        <p:spPr>
          <a:xfrm flipV="1">
            <a:off x="2975211" y="2942931"/>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4" name="Tabla 13"/>
          <p:cNvGraphicFramePr>
            <a:graphicFrameLocks noGrp="1"/>
          </p:cNvGraphicFramePr>
          <p:nvPr>
            <p:extLst>
              <p:ext uri="{D42A27DB-BD31-4B8C-83A1-F6EECF244321}">
                <p14:modId xmlns:p14="http://schemas.microsoft.com/office/powerpoint/2010/main" val="3381853337"/>
              </p:ext>
            </p:extLst>
          </p:nvPr>
        </p:nvGraphicFramePr>
        <p:xfrm>
          <a:off x="408000" y="1623874"/>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50" b="0" i="0" u="none" strike="noStrike" dirty="0">
                          <a:solidFill>
                            <a:schemeClr val="bg1">
                              <a:lumMod val="65000"/>
                            </a:schemeClr>
                          </a:solidFill>
                          <a:effectLst/>
                          <a:latin typeface="+mn-lt"/>
                        </a:rPr>
                        <a:t>Base</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1078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372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372</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334</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grpSp>
        <p:nvGrpSpPr>
          <p:cNvPr id="15" name="Grupo 14"/>
          <p:cNvGrpSpPr/>
          <p:nvPr/>
        </p:nvGrpSpPr>
        <p:grpSpPr>
          <a:xfrm>
            <a:off x="377671" y="6209793"/>
            <a:ext cx="4208570" cy="276999"/>
            <a:chOff x="377671" y="6209793"/>
            <a:chExt cx="4208570" cy="276999"/>
          </a:xfrm>
        </p:grpSpPr>
        <p:sp>
          <p:nvSpPr>
            <p:cNvPr id="19" name="CuadroTexto 18">
              <a:extLst>
                <a:ext uri="{FF2B5EF4-FFF2-40B4-BE49-F238E27FC236}">
                  <a16:creationId xmlns:a16="http://schemas.microsoft.com/office/drawing/2014/main" id="{EB2C6935-35BE-494D-A468-DDF674171B40}"/>
                </a:ext>
              </a:extLst>
            </p:cNvPr>
            <p:cNvSpPr txBox="1"/>
            <p:nvPr/>
          </p:nvSpPr>
          <p:spPr>
            <a:xfrm>
              <a:off x="580872" y="6209793"/>
              <a:ext cx="4005369" cy="276999"/>
            </a:xfrm>
            <a:prstGeom prst="rect">
              <a:avLst/>
            </a:prstGeom>
            <a:noFill/>
          </p:spPr>
          <p:txBody>
            <a:bodyPr wrap="square" rtlCol="0">
              <a:spAutoFit/>
            </a:bodyPr>
            <a:lstStyle/>
            <a:p>
              <a:r>
                <a:rPr lang="es-MX" sz="1200" dirty="0">
                  <a:solidFill>
                    <a:srgbClr val="717274"/>
                  </a:solidFill>
                  <a:latin typeface="Calibri Light" panose="020F0302020204030204"/>
                  <a:ea typeface="Open Sans" panose="020B0606030504020204" pitchFamily="34" charset="0"/>
                  <a:cs typeface="Open Sans" panose="020B0606030504020204" pitchFamily="34" charset="0"/>
                </a:rPr>
                <a:t>Resultado significativamente  sobre | bajo medición previa  </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25" name="Conector recto de flecha 24"/>
            <p:cNvCxnSpPr/>
            <p:nvPr/>
          </p:nvCxnSpPr>
          <p:spPr>
            <a:xfrm flipV="1">
              <a:off x="377671" y="6260968"/>
              <a:ext cx="0" cy="144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V="1">
              <a:off x="486853" y="6260968"/>
              <a:ext cx="0" cy="144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7554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lstStyle/>
          <a:p>
            <a:r>
              <a:rPr lang="es-ES" dirty="0"/>
              <a:t>Recomendación Global Mutualidades </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10" y="888632"/>
            <a:ext cx="9021194" cy="738664"/>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Por favor piense en la siguiente situación: Un amigo o un familiar está interesado en utilizar los servicios de una Mutualidad y  en base a una escala de 1 a 7 en la que 1 significa " DEFINITIVAMENTE NO LO RECOMENDARÍA" y 7 significa " DEFINITIVAMENTE LO RECOMENDARÍA", ¿Con qué nota recomendaría Usted…?</a:t>
            </a:r>
          </a:p>
        </p:txBody>
      </p:sp>
      <p:graphicFrame>
        <p:nvGraphicFramePr>
          <p:cNvPr id="10" name="Object 5"/>
          <p:cNvGraphicFramePr>
            <a:graphicFrameLocks/>
          </p:cNvGraphicFramePr>
          <p:nvPr>
            <p:extLst>
              <p:ext uri="{D42A27DB-BD31-4B8C-83A1-F6EECF244321}">
                <p14:modId xmlns:p14="http://schemas.microsoft.com/office/powerpoint/2010/main" val="1843067895"/>
              </p:ext>
            </p:extLst>
          </p:nvPr>
        </p:nvGraphicFramePr>
        <p:xfrm>
          <a:off x="1511323" y="2022962"/>
          <a:ext cx="9489744" cy="4325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128240809"/>
              </p:ext>
            </p:extLst>
          </p:nvPr>
        </p:nvGraphicFramePr>
        <p:xfrm>
          <a:off x="580872" y="5445543"/>
          <a:ext cx="10260000" cy="432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solidFill>
                          <a:effectLst/>
                          <a:latin typeface="+mn-lt"/>
                        </a:rPr>
                        <a:t>% Neto  2018 </a:t>
                      </a:r>
                    </a:p>
                  </a:txBody>
                  <a:tcPr marL="9525" marR="9525"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4B95"/>
                    </a:solidFill>
                  </a:tcPr>
                </a:tc>
                <a:tc>
                  <a:txBody>
                    <a:bodyPr/>
                    <a:lstStyle/>
                    <a:p>
                      <a:pPr algn="ctr"/>
                      <a:r>
                        <a:rPr lang="es-CL" sz="1400" b="0" dirty="0">
                          <a:solidFill>
                            <a:schemeClr val="tx1">
                              <a:lumMod val="65000"/>
                              <a:lumOff val="35000"/>
                            </a:schemeClr>
                          </a:solidFill>
                          <a:latin typeface="Calibri" panose="020F0502020204030204" pitchFamily="34" charset="0"/>
                        </a:rPr>
                        <a:t>63%</a:t>
                      </a: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a:r>
                        <a:rPr lang="es-CL" sz="1400" b="0" dirty="0">
                          <a:solidFill>
                            <a:schemeClr val="tx1">
                              <a:lumMod val="65000"/>
                              <a:lumOff val="35000"/>
                            </a:schemeClr>
                          </a:solidFill>
                          <a:latin typeface="Calibri" panose="020F0502020204030204" pitchFamily="34" charset="0"/>
                        </a:rPr>
                        <a:t>70%</a:t>
                      </a: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400" b="0" dirty="0">
                          <a:solidFill>
                            <a:schemeClr val="tx1">
                              <a:lumMod val="65000"/>
                              <a:lumOff val="35000"/>
                            </a:schemeClr>
                          </a:solidFill>
                          <a:latin typeface="Calibri" panose="020F0502020204030204" pitchFamily="34" charset="0"/>
                        </a:rPr>
                        <a:t>59%</a:t>
                      </a:r>
                    </a:p>
                  </a:txBody>
                  <a:tcPr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a:r>
                        <a:rPr lang="es-CL" sz="1400" b="0" dirty="0">
                          <a:solidFill>
                            <a:schemeClr val="tx1">
                              <a:lumMod val="65000"/>
                              <a:lumOff val="35000"/>
                            </a:schemeClr>
                          </a:solidFill>
                          <a:latin typeface="Calibri" panose="020F0502020204030204" pitchFamily="34" charset="0"/>
                        </a:rPr>
                        <a:t>48%</a:t>
                      </a: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0000"/>
                  </a:ext>
                </a:extLst>
              </a:tr>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solidFill>
                          <a:effectLst/>
                          <a:latin typeface="+mn-lt"/>
                        </a:rPr>
                        <a:t>% Neto</a:t>
                      </a:r>
                      <a:r>
                        <a:rPr lang="es-CL" sz="1200" b="0" i="0" u="none" strike="noStrike" baseline="0" dirty="0">
                          <a:solidFill>
                            <a:schemeClr val="bg1"/>
                          </a:solidFill>
                          <a:effectLst/>
                          <a:latin typeface="+mn-lt"/>
                        </a:rPr>
                        <a:t> 2017</a:t>
                      </a:r>
                      <a:endParaRPr lang="es-CL" sz="1200" b="0" i="0" u="none" strike="noStrike" dirty="0">
                        <a:solidFill>
                          <a:schemeClr val="bg1"/>
                        </a:solidFill>
                        <a:effectLst/>
                        <a:latin typeface="+mn-lt"/>
                      </a:endParaRPr>
                    </a:p>
                  </a:txBody>
                  <a:tcPr marL="9525" marR="9525"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4B95"/>
                    </a:solidFill>
                  </a:tcPr>
                </a:tc>
                <a:tc>
                  <a:txBody>
                    <a:bodyPr/>
                    <a:lstStyle/>
                    <a:p>
                      <a:pPr algn="ctr" fontAlgn="b"/>
                      <a:r>
                        <a:rPr lang="es-CL" sz="1200" b="1" i="0" u="none" strike="noStrike" dirty="0">
                          <a:solidFill>
                            <a:schemeClr val="bg1">
                              <a:lumMod val="50000"/>
                            </a:schemeClr>
                          </a:solidFill>
                          <a:effectLst/>
                          <a:latin typeface="Calibri" panose="020F0502020204030204" pitchFamily="34" charset="0"/>
                        </a:rPr>
                        <a:t>68%</a:t>
                      </a:r>
                    </a:p>
                  </a:txBody>
                  <a:tcPr marL="9525" marR="9525" marT="9525"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b"/>
                      <a:r>
                        <a:rPr lang="es-CL" sz="1200" b="1" i="0" u="none" strike="noStrike">
                          <a:solidFill>
                            <a:schemeClr val="bg1">
                              <a:lumMod val="50000"/>
                            </a:schemeClr>
                          </a:solidFill>
                          <a:effectLst/>
                          <a:latin typeface="Calibri" panose="020F0502020204030204" pitchFamily="34" charset="0"/>
                        </a:rPr>
                        <a:t>75%</a:t>
                      </a:r>
                    </a:p>
                  </a:txBody>
                  <a:tcPr marL="9525" marR="9525" marT="9525"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b"/>
                      <a:r>
                        <a:rPr lang="es-CL" sz="1200" b="1" i="0" u="none" strike="noStrike">
                          <a:solidFill>
                            <a:schemeClr val="bg1">
                              <a:lumMod val="50000"/>
                            </a:schemeClr>
                          </a:solidFill>
                          <a:effectLst/>
                          <a:latin typeface="Calibri" panose="020F0502020204030204" pitchFamily="34" charset="0"/>
                        </a:rPr>
                        <a:t>64%</a:t>
                      </a:r>
                    </a:p>
                  </a:txBody>
                  <a:tcPr marL="9525" marR="9525" marT="9525" marB="0" anchor="b">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b"/>
                      <a:r>
                        <a:rPr lang="es-CL" sz="1200" b="1" i="0" u="none" strike="noStrike" dirty="0">
                          <a:solidFill>
                            <a:schemeClr val="bg1">
                              <a:lumMod val="50000"/>
                            </a:schemeClr>
                          </a:solidFill>
                          <a:effectLst/>
                          <a:latin typeface="Calibri" panose="020F0502020204030204" pitchFamily="34" charset="0"/>
                        </a:rPr>
                        <a:t>51%</a:t>
                      </a:r>
                    </a:p>
                  </a:txBody>
                  <a:tcPr marL="9525" marR="9525" marT="9525" marB="0" anchor="b">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579635549"/>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4024865344"/>
              </p:ext>
            </p:extLst>
          </p:nvPr>
        </p:nvGraphicFramePr>
        <p:xfrm>
          <a:off x="571774" y="1742204"/>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50" b="0" i="0" u="none" strike="noStrike" dirty="0">
                          <a:solidFill>
                            <a:schemeClr val="bg1">
                              <a:lumMod val="65000"/>
                            </a:schemeClr>
                          </a:solidFill>
                          <a:effectLst/>
                          <a:latin typeface="+mn-lt"/>
                        </a:rPr>
                        <a:t>Base</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1078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372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372</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334</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grpSp>
        <p:nvGrpSpPr>
          <p:cNvPr id="2" name="Grupo 1"/>
          <p:cNvGrpSpPr/>
          <p:nvPr/>
        </p:nvGrpSpPr>
        <p:grpSpPr>
          <a:xfrm>
            <a:off x="377671" y="6209793"/>
            <a:ext cx="4208570" cy="276999"/>
            <a:chOff x="377671" y="6209793"/>
            <a:chExt cx="4208570" cy="276999"/>
          </a:xfrm>
        </p:grpSpPr>
        <p:sp>
          <p:nvSpPr>
            <p:cNvPr id="12" name="CuadroTexto 11">
              <a:extLst>
                <a:ext uri="{FF2B5EF4-FFF2-40B4-BE49-F238E27FC236}">
                  <a16:creationId xmlns:a16="http://schemas.microsoft.com/office/drawing/2014/main" id="{EB2C6935-35BE-494D-A468-DDF674171B40}"/>
                </a:ext>
              </a:extLst>
            </p:cNvPr>
            <p:cNvSpPr txBox="1"/>
            <p:nvPr/>
          </p:nvSpPr>
          <p:spPr>
            <a:xfrm>
              <a:off x="580872" y="6209793"/>
              <a:ext cx="4005369" cy="276999"/>
            </a:xfrm>
            <a:prstGeom prst="rect">
              <a:avLst/>
            </a:prstGeom>
            <a:noFill/>
          </p:spPr>
          <p:txBody>
            <a:bodyPr wrap="square" rtlCol="0">
              <a:spAutoFit/>
            </a:bodyPr>
            <a:lstStyle/>
            <a:p>
              <a:r>
                <a:rPr lang="es-MX" sz="1200" dirty="0">
                  <a:solidFill>
                    <a:srgbClr val="717274"/>
                  </a:solidFill>
                  <a:latin typeface="Calibri Light" panose="020F0302020204030204"/>
                  <a:ea typeface="Open Sans" panose="020B0606030504020204" pitchFamily="34" charset="0"/>
                  <a:cs typeface="Open Sans" panose="020B0606030504020204" pitchFamily="34" charset="0"/>
                </a:rPr>
                <a:t>Resultado significativamente  sobre | bajo medición previa  </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16" name="Conector recto de flecha 15"/>
            <p:cNvCxnSpPr/>
            <p:nvPr/>
          </p:nvCxnSpPr>
          <p:spPr>
            <a:xfrm flipV="1">
              <a:off x="377671" y="6260968"/>
              <a:ext cx="0" cy="144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V="1">
              <a:off x="486853" y="6260968"/>
              <a:ext cx="0" cy="144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 name="Conector recto de flecha 13"/>
          <p:cNvCxnSpPr/>
          <p:nvPr/>
        </p:nvCxnSpPr>
        <p:spPr>
          <a:xfrm flipV="1">
            <a:off x="3221957" y="5489085"/>
            <a:ext cx="0" cy="191069"/>
          </a:xfrm>
          <a:prstGeom prst="straightConnector1">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98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lstStyle/>
          <a:p>
            <a:r>
              <a:rPr lang="es-ES" dirty="0"/>
              <a:t>Motivos de Promoción – Evolutivo  </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810590" y="943752"/>
            <a:ext cx="9021194" cy="307777"/>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¿Cuál es el motivo o la experiencia que hace que recomiende a (MENCIONAR MUTUALIDAD)? </a:t>
            </a:r>
          </a:p>
        </p:txBody>
      </p:sp>
      <p:graphicFrame>
        <p:nvGraphicFramePr>
          <p:cNvPr id="16" name="Gráfico 15"/>
          <p:cNvGraphicFramePr/>
          <p:nvPr>
            <p:extLst>
              <p:ext uri="{D42A27DB-BD31-4B8C-83A1-F6EECF244321}">
                <p14:modId xmlns:p14="http://schemas.microsoft.com/office/powerpoint/2010/main" val="2230601299"/>
              </p:ext>
            </p:extLst>
          </p:nvPr>
        </p:nvGraphicFramePr>
        <p:xfrm>
          <a:off x="5712774" y="1727200"/>
          <a:ext cx="5119010" cy="46137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p:cNvGraphicFramePr>
            <a:graphicFrameLocks noGrp="1"/>
          </p:cNvGraphicFramePr>
          <p:nvPr>
            <p:extLst>
              <p:ext uri="{D42A27DB-BD31-4B8C-83A1-F6EECF244321}">
                <p14:modId xmlns:p14="http://schemas.microsoft.com/office/powerpoint/2010/main" val="4209308046"/>
              </p:ext>
            </p:extLst>
          </p:nvPr>
        </p:nvGraphicFramePr>
        <p:xfrm>
          <a:off x="1926702" y="1307587"/>
          <a:ext cx="6192000" cy="5018380"/>
        </p:xfrm>
        <a:graphic>
          <a:graphicData uri="http://schemas.openxmlformats.org/drawingml/2006/table">
            <a:tbl>
              <a:tblPr>
                <a:tableStyleId>{5C22544A-7EE6-4342-B048-85BDC9FD1C3A}</a:tableStyleId>
              </a:tblPr>
              <a:tblGrid>
                <a:gridCol w="3312000">
                  <a:extLst>
                    <a:ext uri="{9D8B030D-6E8A-4147-A177-3AD203B41FA5}">
                      <a16:colId xmlns:a16="http://schemas.microsoft.com/office/drawing/2014/main" val="1022251483"/>
                    </a:ext>
                  </a:extLst>
                </a:gridCol>
                <a:gridCol w="720000">
                  <a:extLst>
                    <a:ext uri="{9D8B030D-6E8A-4147-A177-3AD203B41FA5}">
                      <a16:colId xmlns:a16="http://schemas.microsoft.com/office/drawing/2014/main" val="1180378966"/>
                    </a:ext>
                  </a:extLst>
                </a:gridCol>
                <a:gridCol w="2160000">
                  <a:extLst>
                    <a:ext uri="{9D8B030D-6E8A-4147-A177-3AD203B41FA5}">
                      <a16:colId xmlns:a16="http://schemas.microsoft.com/office/drawing/2014/main" val="4058569246"/>
                    </a:ext>
                  </a:extLst>
                </a:gridCol>
              </a:tblGrid>
              <a:tr h="544950">
                <a:tc>
                  <a:txBody>
                    <a:bodyPr/>
                    <a:lstStyle/>
                    <a:p>
                      <a:pPr algn="r" fontAlgn="b"/>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300" b="1" i="0" u="none" strike="noStrike" dirty="0">
                          <a:solidFill>
                            <a:schemeClr val="tx1">
                              <a:lumMod val="65000"/>
                              <a:lumOff val="35000"/>
                            </a:schemeClr>
                          </a:solidFill>
                          <a:effectLst/>
                          <a:latin typeface="+mn-lt"/>
                        </a:rPr>
                        <a:t>Año </a:t>
                      </a:r>
                    </a:p>
                    <a:p>
                      <a:pPr algn="ctr" fontAlgn="b"/>
                      <a:r>
                        <a:rPr lang="es-AR" sz="1200" b="1" i="0" u="none" strike="noStrike" dirty="0">
                          <a:solidFill>
                            <a:schemeClr val="tx1">
                              <a:lumMod val="65000"/>
                              <a:lumOff val="35000"/>
                            </a:schemeClr>
                          </a:solidFill>
                          <a:effectLst/>
                          <a:latin typeface="+mn-lt"/>
                        </a:rPr>
                        <a:t>2017</a:t>
                      </a:r>
                      <a:r>
                        <a:rPr lang="es-AR" sz="1100" b="1" i="0" u="none" strike="noStrike" dirty="0">
                          <a:solidFill>
                            <a:schemeClr val="tx1">
                              <a:lumMod val="65000"/>
                              <a:lumOff val="35000"/>
                            </a:schemeClr>
                          </a:solidFill>
                          <a:effectLst/>
                          <a:latin typeface="+mn-lt"/>
                        </a:rPr>
                        <a:t> </a:t>
                      </a:r>
                    </a:p>
                    <a:p>
                      <a:pPr algn="ctr" fontAlgn="b"/>
                      <a:r>
                        <a:rPr lang="es-AR" sz="1000" b="0" i="0" u="none" strike="noStrike" dirty="0">
                          <a:solidFill>
                            <a:schemeClr val="tx1">
                              <a:lumMod val="65000"/>
                              <a:lumOff val="35000"/>
                            </a:schemeClr>
                          </a:solidFill>
                          <a:effectLst/>
                          <a:latin typeface="+mn-lt"/>
                        </a:rPr>
                        <a:t>(n= 808)</a:t>
                      </a:r>
                      <a:endParaRPr lang="es-ES" sz="10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AR" sz="1300" b="1" i="0" u="none" strike="noStrike" dirty="0">
                          <a:solidFill>
                            <a:schemeClr val="tx1">
                              <a:lumMod val="65000"/>
                              <a:lumOff val="35000"/>
                            </a:schemeClr>
                          </a:solidFill>
                          <a:effectLst/>
                          <a:latin typeface="+mn-lt"/>
                        </a:rPr>
                        <a:t>  Año</a:t>
                      </a:r>
                    </a:p>
                    <a:p>
                      <a:pPr algn="ctr" fontAlgn="b"/>
                      <a:r>
                        <a:rPr lang="es-AR" sz="1300" b="1" i="0" u="none" strike="noStrike" dirty="0">
                          <a:solidFill>
                            <a:schemeClr val="tx1">
                              <a:lumMod val="65000"/>
                              <a:lumOff val="35000"/>
                            </a:schemeClr>
                          </a:solidFill>
                          <a:effectLst/>
                          <a:latin typeface="+mn-lt"/>
                        </a:rPr>
                        <a:t>  2018</a:t>
                      </a:r>
                    </a:p>
                    <a:p>
                      <a:pPr algn="ctr" fontAlgn="b"/>
                      <a:r>
                        <a:rPr lang="es-ES" sz="1000" b="1" i="0" u="none" strike="noStrike" dirty="0">
                          <a:solidFill>
                            <a:schemeClr val="tx1">
                              <a:lumMod val="65000"/>
                              <a:lumOff val="35000"/>
                            </a:schemeClr>
                          </a:solidFill>
                          <a:effectLst/>
                          <a:latin typeface="+mn-lt"/>
                        </a:rPr>
                        <a:t>(n=787)</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5726708"/>
                  </a:ext>
                </a:extLst>
              </a:tr>
              <a:tr h="223487">
                <a:tc>
                  <a:txBody>
                    <a:bodyPr/>
                    <a:lstStyle/>
                    <a:p>
                      <a:pPr algn="r" fontAlgn="b"/>
                      <a:r>
                        <a:rPr lang="es-ES" sz="1300" u="none" strike="noStrike" dirty="0">
                          <a:solidFill>
                            <a:schemeClr val="bg1"/>
                          </a:solidFill>
                          <a:effectLst/>
                          <a:latin typeface="+mn-lt"/>
                        </a:rPr>
                        <a:t>ATENCION GENERAL</a:t>
                      </a:r>
                      <a:endParaRPr lang="es-ES" sz="1300" b="1" i="0" u="none" strike="noStrike" dirty="0">
                        <a:solidFill>
                          <a:schemeClr val="bg1"/>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bg1"/>
                          </a:solidFill>
                          <a:effectLst/>
                          <a:latin typeface="Calibri" panose="020F0502020204030204" pitchFamily="34" charset="0"/>
                        </a:rPr>
                        <a:t>86%</a:t>
                      </a:r>
                    </a:p>
                  </a:txBody>
                  <a:tcPr marL="9525" marR="9525" marT="9525"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3862718"/>
                  </a:ext>
                </a:extLst>
              </a:tr>
              <a:tr h="223487">
                <a:tc>
                  <a:txBody>
                    <a:bodyPr/>
                    <a:lstStyle/>
                    <a:p>
                      <a:pPr algn="r" fontAlgn="b"/>
                      <a:r>
                        <a:rPr lang="es-ES" sz="1300" u="none" strike="noStrike" dirty="0">
                          <a:solidFill>
                            <a:schemeClr val="tx1">
                              <a:lumMod val="65000"/>
                              <a:lumOff val="35000"/>
                            </a:schemeClr>
                          </a:solidFill>
                          <a:effectLst/>
                          <a:latin typeface="+mn-lt"/>
                        </a:rPr>
                        <a:t>Buena atención</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tx1"/>
                          </a:solidFill>
                          <a:effectLst/>
                          <a:latin typeface="Calibri" panose="020F0502020204030204" pitchFamily="34" charset="0"/>
                        </a:rPr>
                        <a:t>72%</a:t>
                      </a:r>
                    </a:p>
                  </a:txBody>
                  <a:tcPr marL="9525" marR="9525" marT="9525"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r" fontAlgn="b"/>
                      <a:endParaRPr lang="es-ES" sz="1300" b="1" i="0" u="none" strike="noStrike">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6382175"/>
                  </a:ext>
                </a:extLst>
              </a:tr>
              <a:tr h="223487">
                <a:tc>
                  <a:txBody>
                    <a:bodyPr/>
                    <a:lstStyle/>
                    <a:p>
                      <a:pPr algn="r" fontAlgn="b"/>
                      <a:r>
                        <a:rPr lang="es-ES" sz="1300" u="none" strike="noStrike" dirty="0">
                          <a:solidFill>
                            <a:schemeClr val="tx1">
                              <a:lumMod val="65000"/>
                              <a:lumOff val="35000"/>
                            </a:schemeClr>
                          </a:solidFill>
                          <a:effectLst/>
                          <a:latin typeface="+mn-lt"/>
                        </a:rPr>
                        <a:t>Agilidad en la atención</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tx1"/>
                          </a:solidFill>
                          <a:effectLst/>
                          <a:latin typeface="Calibri" panose="020F0502020204030204" pitchFamily="34" charset="0"/>
                        </a:rPr>
                        <a:t>36%</a:t>
                      </a:r>
                    </a:p>
                  </a:txBody>
                  <a:tcPr marL="9525" marR="9525" marT="9525"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r" fontAlgn="b"/>
                      <a:endParaRPr lang="es-ES" sz="1300" b="1" i="0" u="none" strike="noStrike">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2417130"/>
                  </a:ext>
                </a:extLst>
              </a:tr>
              <a:tr h="223487">
                <a:tc>
                  <a:txBody>
                    <a:bodyPr/>
                    <a:lstStyle/>
                    <a:p>
                      <a:pPr algn="r" fontAlgn="b"/>
                      <a:r>
                        <a:rPr lang="es-ES" sz="1300" u="none" strike="noStrike" dirty="0">
                          <a:solidFill>
                            <a:schemeClr val="tx1">
                              <a:lumMod val="65000"/>
                              <a:lumOff val="35000"/>
                            </a:schemeClr>
                          </a:solidFill>
                          <a:effectLst/>
                          <a:latin typeface="+mn-lt"/>
                        </a:rPr>
                        <a:t>Atención amable</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tx1"/>
                          </a:solidFill>
                          <a:effectLst/>
                          <a:latin typeface="Calibri" panose="020F0502020204030204" pitchFamily="34" charset="0"/>
                        </a:rPr>
                        <a:t>9%</a:t>
                      </a:r>
                    </a:p>
                  </a:txBody>
                  <a:tcPr marL="9525" marR="9525" marT="9525"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r" fontAlgn="b"/>
                      <a:endParaRPr lang="es-ES" sz="1300" b="1" i="0" u="none" strike="noStrike">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976628"/>
                  </a:ext>
                </a:extLst>
              </a:tr>
              <a:tr h="223487">
                <a:tc>
                  <a:txBody>
                    <a:bodyPr/>
                    <a:lstStyle/>
                    <a:p>
                      <a:pPr algn="r" fontAlgn="b"/>
                      <a:r>
                        <a:rPr lang="es-ES" sz="1300" u="none" strike="noStrike" dirty="0">
                          <a:solidFill>
                            <a:schemeClr val="tx1">
                              <a:lumMod val="65000"/>
                              <a:lumOff val="35000"/>
                            </a:schemeClr>
                          </a:solidFill>
                          <a:effectLst/>
                          <a:latin typeface="+mn-lt"/>
                        </a:rPr>
                        <a:t>Buena actitud de servicio</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tx1"/>
                          </a:solidFill>
                          <a:effectLst/>
                          <a:latin typeface="Calibri" panose="020F0502020204030204" pitchFamily="34" charset="0"/>
                        </a:rPr>
                        <a:t>5%</a:t>
                      </a:r>
                    </a:p>
                  </a:txBody>
                  <a:tcPr marL="9525" marR="9525" marT="9525"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2816880"/>
                  </a:ext>
                </a:extLst>
              </a:tr>
              <a:tr h="223487">
                <a:tc>
                  <a:txBody>
                    <a:bodyPr/>
                    <a:lstStyle/>
                    <a:p>
                      <a:pPr algn="r" fontAlgn="b"/>
                      <a:r>
                        <a:rPr lang="es-ES" sz="1300" u="none" strike="noStrike" dirty="0">
                          <a:solidFill>
                            <a:schemeClr val="tx1">
                              <a:lumMod val="65000"/>
                              <a:lumOff val="35000"/>
                            </a:schemeClr>
                          </a:solidFill>
                          <a:effectLst/>
                          <a:latin typeface="+mn-lt"/>
                        </a:rPr>
                        <a:t>Preocupación por el paciente</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tx1"/>
                          </a:solidFill>
                          <a:effectLst/>
                          <a:latin typeface="Calibri" panose="020F0502020204030204" pitchFamily="34" charset="0"/>
                        </a:rPr>
                        <a:t>11%</a:t>
                      </a:r>
                    </a:p>
                  </a:txBody>
                  <a:tcPr marL="9525" marR="9525" marT="9525" marB="0" anchor="ctr">
                    <a:lnL w="12700" cmpd="sng">
                      <a:noFill/>
                    </a:lnL>
                    <a:lnR w="12700" cmpd="sng">
                      <a:noFill/>
                    </a:lnR>
                    <a:lnT w="3175" cap="flat" cmpd="sng" algn="ctr">
                      <a:no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r" fontAlgn="b"/>
                      <a:endParaRPr lang="es-ES" sz="1300" b="1" i="0" u="none" strike="noStrike">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0819046"/>
                  </a:ext>
                </a:extLst>
              </a:tr>
              <a:tr h="223487">
                <a:tc>
                  <a:txBody>
                    <a:bodyPr/>
                    <a:lstStyle/>
                    <a:p>
                      <a:pPr algn="r" fontAlgn="b"/>
                      <a:r>
                        <a:rPr lang="es-ES" sz="1300" u="none" strike="noStrike" dirty="0">
                          <a:solidFill>
                            <a:schemeClr val="tx1">
                              <a:lumMod val="65000"/>
                              <a:lumOff val="35000"/>
                            </a:schemeClr>
                          </a:solidFill>
                          <a:effectLst/>
                          <a:latin typeface="+mn-lt"/>
                        </a:rPr>
                        <a:t>ATENCION DE PROFESIONALES / ESPECIALISTA</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bg1"/>
                          </a:solidFill>
                          <a:effectLst/>
                          <a:latin typeface="Calibri" panose="020F0502020204030204" pitchFamily="34" charset="0"/>
                        </a:rPr>
                        <a:t>31%</a:t>
                      </a:r>
                    </a:p>
                  </a:txBody>
                  <a:tcPr marL="9525" marR="9525" marT="9525"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685025"/>
                  </a:ext>
                </a:extLst>
              </a:tr>
              <a:tr h="223487">
                <a:tc>
                  <a:txBody>
                    <a:bodyPr/>
                    <a:lstStyle/>
                    <a:p>
                      <a:pPr algn="r" fontAlgn="b"/>
                      <a:r>
                        <a:rPr lang="es-ES" sz="1300" u="none" strike="noStrike" dirty="0">
                          <a:solidFill>
                            <a:schemeClr val="tx1">
                              <a:lumMod val="65000"/>
                              <a:lumOff val="35000"/>
                            </a:schemeClr>
                          </a:solidFill>
                          <a:effectLst/>
                          <a:latin typeface="+mn-lt"/>
                        </a:rPr>
                        <a:t>Buena atención de los médicos</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tx1"/>
                          </a:solidFill>
                          <a:effectLst/>
                          <a:latin typeface="Calibri" panose="020F0502020204030204" pitchFamily="34" charset="0"/>
                        </a:rPr>
                        <a:t>12%</a:t>
                      </a:r>
                    </a:p>
                  </a:txBody>
                  <a:tcPr marL="9525" marR="9525" marT="9525"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r" fontAlgn="b"/>
                      <a:endParaRPr lang="es-ES" sz="1300" b="1" i="0" u="none" strike="noStrike">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065157"/>
                  </a:ext>
                </a:extLst>
              </a:tr>
              <a:tr h="223487">
                <a:tc>
                  <a:txBody>
                    <a:bodyPr/>
                    <a:lstStyle/>
                    <a:p>
                      <a:pPr algn="r" fontAlgn="b"/>
                      <a:r>
                        <a:rPr lang="es-ES" sz="1300" u="none" strike="noStrike" dirty="0">
                          <a:solidFill>
                            <a:schemeClr val="tx1">
                              <a:lumMod val="65000"/>
                              <a:lumOff val="35000"/>
                            </a:schemeClr>
                          </a:solidFill>
                          <a:effectLst/>
                          <a:latin typeface="+mn-lt"/>
                        </a:rPr>
                        <a:t>Profesionales eficientes</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tx1"/>
                          </a:solidFill>
                          <a:effectLst/>
                          <a:latin typeface="Calibri" panose="020F0502020204030204" pitchFamily="34" charset="0"/>
                        </a:rPr>
                        <a:t>3%</a:t>
                      </a:r>
                    </a:p>
                  </a:txBody>
                  <a:tcPr marL="9525" marR="9525" marT="9525"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2764015"/>
                  </a:ext>
                </a:extLst>
              </a:tr>
              <a:tr h="223487">
                <a:tc>
                  <a:txBody>
                    <a:bodyPr/>
                    <a:lstStyle/>
                    <a:p>
                      <a:pPr algn="r" fontAlgn="b"/>
                      <a:r>
                        <a:rPr lang="es-ES" sz="1300" u="none" strike="noStrike" dirty="0">
                          <a:solidFill>
                            <a:schemeClr val="tx1">
                              <a:lumMod val="65000"/>
                              <a:lumOff val="35000"/>
                            </a:schemeClr>
                          </a:solidFill>
                          <a:effectLst/>
                          <a:latin typeface="+mn-lt"/>
                        </a:rPr>
                        <a:t>Tiene buenos médicos / especialistas</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tx1"/>
                          </a:solidFill>
                          <a:effectLst/>
                          <a:latin typeface="Calibri" panose="020F0502020204030204" pitchFamily="34" charset="0"/>
                        </a:rPr>
                        <a:t>7%</a:t>
                      </a:r>
                    </a:p>
                  </a:txBody>
                  <a:tcPr marL="9525" marR="9525" marT="9525" marB="0" anchor="ctr">
                    <a:lnL w="12700" cmpd="sng">
                      <a:noFill/>
                    </a:lnL>
                    <a:lnR w="12700" cmpd="sng">
                      <a:noFill/>
                    </a:lnR>
                    <a:lnT w="3175" cap="flat" cmpd="sng" algn="ctr">
                      <a:no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1004941"/>
                  </a:ext>
                </a:extLst>
              </a:tr>
              <a:tr h="223487">
                <a:tc>
                  <a:txBody>
                    <a:bodyPr/>
                    <a:lstStyle/>
                    <a:p>
                      <a:pPr algn="r" fontAlgn="b"/>
                      <a:r>
                        <a:rPr lang="es-ES" sz="1300" u="none" strike="noStrike" dirty="0">
                          <a:solidFill>
                            <a:schemeClr val="tx1">
                              <a:lumMod val="65000"/>
                              <a:lumOff val="35000"/>
                            </a:schemeClr>
                          </a:solidFill>
                          <a:effectLst/>
                          <a:latin typeface="+mn-lt"/>
                        </a:rPr>
                        <a:t>SERVICIO</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bg1"/>
                          </a:solidFill>
                          <a:effectLst/>
                          <a:latin typeface="Calibri" panose="020F0502020204030204" pitchFamily="34" charset="0"/>
                        </a:rPr>
                        <a:t>13%</a:t>
                      </a:r>
                    </a:p>
                  </a:txBody>
                  <a:tcPr marL="9525" marR="9525" marT="9525"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363228"/>
                  </a:ext>
                </a:extLst>
              </a:tr>
              <a:tr h="223487">
                <a:tc>
                  <a:txBody>
                    <a:bodyPr/>
                    <a:lstStyle/>
                    <a:p>
                      <a:pPr algn="r" fontAlgn="b"/>
                      <a:r>
                        <a:rPr lang="es-ES" sz="1300" u="none" strike="noStrike" dirty="0">
                          <a:solidFill>
                            <a:schemeClr val="tx1">
                              <a:lumMod val="65000"/>
                              <a:lumOff val="35000"/>
                            </a:schemeClr>
                          </a:solidFill>
                          <a:effectLst/>
                          <a:latin typeface="+mn-lt"/>
                        </a:rPr>
                        <a:t>Buen servicio</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tx1"/>
                          </a:solidFill>
                          <a:effectLst/>
                          <a:latin typeface="Calibri" panose="020F0502020204030204" pitchFamily="34" charset="0"/>
                        </a:rPr>
                        <a:t>7%</a:t>
                      </a:r>
                    </a:p>
                  </a:txBody>
                  <a:tcPr marL="9525" marR="9525" marT="9525"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r" fontAlgn="b"/>
                      <a:endParaRPr lang="es-ES" sz="1300" b="1" i="0" u="none" strike="noStrike">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156402"/>
                  </a:ext>
                </a:extLst>
              </a:tr>
              <a:tr h="223487">
                <a:tc>
                  <a:txBody>
                    <a:bodyPr/>
                    <a:lstStyle/>
                    <a:p>
                      <a:pPr algn="r" fontAlgn="b"/>
                      <a:r>
                        <a:rPr lang="es-ES" sz="1300" u="none" strike="noStrike" dirty="0">
                          <a:solidFill>
                            <a:schemeClr val="tx1">
                              <a:lumMod val="65000"/>
                              <a:lumOff val="35000"/>
                            </a:schemeClr>
                          </a:solidFill>
                          <a:effectLst/>
                          <a:latin typeface="+mn-lt"/>
                        </a:rPr>
                        <a:t>Buen equipamiento</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tx1"/>
                          </a:solidFill>
                          <a:effectLst/>
                          <a:latin typeface="Calibri" panose="020F0502020204030204" pitchFamily="34" charset="0"/>
                        </a:rPr>
                        <a:t> --</a:t>
                      </a:r>
                    </a:p>
                  </a:txBody>
                  <a:tcPr marL="9525" marR="9525" marT="9525"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r" fontAlgn="b"/>
                      <a:endParaRPr lang="es-ES" sz="1300" b="1" i="0" u="none" strike="noStrike">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9877539"/>
                  </a:ext>
                </a:extLst>
              </a:tr>
              <a:tr h="223487">
                <a:tc>
                  <a:txBody>
                    <a:bodyPr/>
                    <a:lstStyle/>
                    <a:p>
                      <a:pPr algn="r" fontAlgn="b"/>
                      <a:r>
                        <a:rPr lang="es-ES" sz="1300" u="none" strike="noStrike" dirty="0">
                          <a:solidFill>
                            <a:schemeClr val="tx1">
                              <a:lumMod val="65000"/>
                              <a:lumOff val="35000"/>
                            </a:schemeClr>
                          </a:solidFill>
                          <a:effectLst/>
                          <a:latin typeface="+mn-lt"/>
                        </a:rPr>
                        <a:t>No ha tenido problemas</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tx1"/>
                          </a:solidFill>
                          <a:effectLst/>
                          <a:latin typeface="Calibri" panose="020F0502020204030204" pitchFamily="34" charset="0"/>
                        </a:rPr>
                        <a:t>3%</a:t>
                      </a:r>
                    </a:p>
                  </a:txBody>
                  <a:tcPr marL="9525" marR="9525" marT="9525" marB="0" anchor="ctr">
                    <a:lnL w="12700" cmpd="sng">
                      <a:noFill/>
                    </a:lnL>
                    <a:lnR w="12700" cmpd="sng">
                      <a:noFill/>
                    </a:lnR>
                    <a:lnT w="3175" cap="flat" cmpd="sng" algn="ctr">
                      <a:no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r" fontAlgn="b"/>
                      <a:endParaRPr lang="es-ES" sz="1300" b="1" i="0" u="none" strike="noStrike">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2679516"/>
                  </a:ext>
                </a:extLst>
              </a:tr>
              <a:tr h="223487">
                <a:tc>
                  <a:txBody>
                    <a:bodyPr/>
                    <a:lstStyle/>
                    <a:p>
                      <a:pPr algn="r" fontAlgn="b"/>
                      <a:r>
                        <a:rPr lang="es-ES" sz="1300" b="0" i="0" u="none" strike="noStrike" dirty="0">
                          <a:solidFill>
                            <a:schemeClr val="tx1">
                              <a:lumMod val="65000"/>
                              <a:lumOff val="35000"/>
                            </a:schemeClr>
                          </a:solidFill>
                          <a:effectLst/>
                          <a:latin typeface="+mn-lt"/>
                        </a:rPr>
                        <a:t>TRANSPORTE /TRASLADO DE PACIENTES</a:t>
                      </a: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bg1"/>
                          </a:solidFill>
                          <a:effectLst/>
                          <a:latin typeface="Calibri" panose="020F0502020204030204" pitchFamily="34" charset="0"/>
                        </a:rPr>
                        <a:t>3%</a:t>
                      </a:r>
                    </a:p>
                  </a:txBody>
                  <a:tcPr marL="9525" marR="9525" marT="9525"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r" fontAlgn="b"/>
                      <a:endParaRPr lang="es-ES" sz="1300" b="0" i="0" u="none" strike="noStrike">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9831345"/>
                  </a:ext>
                </a:extLst>
              </a:tr>
              <a:tr h="223487">
                <a:tc>
                  <a:txBody>
                    <a:bodyPr/>
                    <a:lstStyle/>
                    <a:p>
                      <a:pPr algn="r" fontAlgn="b"/>
                      <a:r>
                        <a:rPr lang="es-ES" sz="1300" b="0" i="0" u="none" strike="noStrike" dirty="0">
                          <a:solidFill>
                            <a:schemeClr val="tx1">
                              <a:lumMod val="65000"/>
                              <a:lumOff val="35000"/>
                            </a:schemeClr>
                          </a:solidFill>
                          <a:effectLst/>
                          <a:latin typeface="+mn-lt"/>
                        </a:rPr>
                        <a:t>Me fueron a dejara/ Buscar  mi casa</a:t>
                      </a: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tx1"/>
                          </a:solidFill>
                          <a:effectLst/>
                          <a:latin typeface="Calibri" panose="020F0502020204030204" pitchFamily="34" charset="0"/>
                        </a:rPr>
                        <a:t> --</a:t>
                      </a:r>
                    </a:p>
                  </a:txBody>
                  <a:tcPr marL="9525" marR="9525" marT="9525"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6910865"/>
                  </a:ext>
                </a:extLst>
              </a:tr>
              <a:tr h="223487">
                <a:tc>
                  <a:txBody>
                    <a:bodyPr/>
                    <a:lstStyle/>
                    <a:p>
                      <a:pPr algn="r" fontAlgn="b"/>
                      <a:r>
                        <a:rPr lang="es-ES" sz="1300" b="0" i="0" u="none" strike="noStrike" dirty="0">
                          <a:solidFill>
                            <a:schemeClr val="tx1">
                              <a:lumMod val="65000"/>
                              <a:lumOff val="35000"/>
                            </a:schemeClr>
                          </a:solidFill>
                          <a:effectLst/>
                          <a:latin typeface="+mn-lt"/>
                        </a:rPr>
                        <a:t>MEDICAMENTOS</a:t>
                      </a: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bg1"/>
                          </a:solidFill>
                          <a:effectLst/>
                          <a:latin typeface="Calibri" panose="020F0502020204030204" pitchFamily="34" charset="0"/>
                        </a:rPr>
                        <a:t>4%</a:t>
                      </a:r>
                    </a:p>
                  </a:txBody>
                  <a:tcPr marL="9525" marR="9525" marT="9525"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9747951"/>
                  </a:ext>
                </a:extLst>
              </a:tr>
              <a:tr h="223487">
                <a:tc>
                  <a:txBody>
                    <a:bodyPr/>
                    <a:lstStyle/>
                    <a:p>
                      <a:pPr algn="r" fontAlgn="b"/>
                      <a:r>
                        <a:rPr lang="es-ES" sz="1300" b="0" i="0" u="none" strike="noStrike" dirty="0">
                          <a:solidFill>
                            <a:schemeClr val="tx1">
                              <a:lumMod val="65000"/>
                              <a:lumOff val="35000"/>
                            </a:schemeClr>
                          </a:solidFill>
                          <a:effectLst/>
                          <a:latin typeface="+mn-lt"/>
                        </a:rPr>
                        <a:t>Entregan los medicamentos indicados</a:t>
                      </a: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tx1"/>
                          </a:solidFill>
                          <a:effectLst/>
                          <a:latin typeface="Calibri" panose="020F0502020204030204" pitchFamily="34" charset="0"/>
                        </a:rPr>
                        <a:t>3%</a:t>
                      </a:r>
                    </a:p>
                  </a:txBody>
                  <a:tcPr marL="9525" marR="9525" marT="9525"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3171529"/>
                  </a:ext>
                </a:extLst>
              </a:tr>
              <a:tr h="223487">
                <a:tc>
                  <a:txBody>
                    <a:bodyPr/>
                    <a:lstStyle/>
                    <a:p>
                      <a:pPr algn="r" fontAlgn="b"/>
                      <a:r>
                        <a:rPr lang="es-ES" sz="1300" b="0" i="0" u="none" strike="noStrike" dirty="0">
                          <a:solidFill>
                            <a:schemeClr val="tx1">
                              <a:lumMod val="65000"/>
                              <a:lumOff val="35000"/>
                            </a:schemeClr>
                          </a:solidFill>
                          <a:effectLst/>
                          <a:latin typeface="+mn-lt"/>
                        </a:rPr>
                        <a:t>INFORMACIÓN</a:t>
                      </a: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bg1"/>
                          </a:solidFill>
                          <a:effectLst/>
                          <a:latin typeface="Calibri" panose="020F0502020204030204" pitchFamily="34" charset="0"/>
                        </a:rPr>
                        <a:t>3%</a:t>
                      </a:r>
                    </a:p>
                  </a:txBody>
                  <a:tcPr marL="9525" marR="9525" marT="9525"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186385"/>
                  </a:ext>
                </a:extLst>
              </a:tr>
              <a:tr h="223487">
                <a:tc>
                  <a:txBody>
                    <a:bodyPr/>
                    <a:lstStyle/>
                    <a:p>
                      <a:pPr algn="r" fontAlgn="b"/>
                      <a:r>
                        <a:rPr lang="es-ES" sz="1300" b="0" i="0" u="none" strike="noStrike" dirty="0">
                          <a:solidFill>
                            <a:schemeClr val="tx1">
                              <a:lumMod val="65000"/>
                              <a:lumOff val="35000"/>
                            </a:schemeClr>
                          </a:solidFill>
                          <a:effectLst/>
                          <a:latin typeface="+mn-lt"/>
                        </a:rPr>
                        <a:t>Buena información</a:t>
                      </a: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L" sz="1200" b="0" i="0" u="none" strike="noStrike" dirty="0">
                          <a:solidFill>
                            <a:schemeClr val="tx1"/>
                          </a:solidFill>
                          <a:effectLst/>
                          <a:latin typeface="Calibri" panose="020F0502020204030204" pitchFamily="34" charset="0"/>
                        </a:rPr>
                        <a:t>3%</a:t>
                      </a:r>
                    </a:p>
                  </a:txBody>
                  <a:tcPr marL="9525" marR="9525" marT="9525"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172518"/>
                  </a:ext>
                </a:extLst>
              </a:tr>
            </a:tbl>
          </a:graphicData>
        </a:graphic>
      </p:graphicFrame>
      <p:cxnSp>
        <p:nvCxnSpPr>
          <p:cNvPr id="23" name="Conector recto de flecha 22"/>
          <p:cNvCxnSpPr/>
          <p:nvPr/>
        </p:nvCxnSpPr>
        <p:spPr>
          <a:xfrm flipV="1">
            <a:off x="6883943" y="2527939"/>
            <a:ext cx="0" cy="180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V="1">
            <a:off x="7408110" y="2330395"/>
            <a:ext cx="0" cy="180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V="1">
            <a:off x="9080716" y="2150395"/>
            <a:ext cx="0" cy="180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V="1">
            <a:off x="7129734" y="3463956"/>
            <a:ext cx="0" cy="180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flipV="1">
            <a:off x="6559560" y="3001867"/>
            <a:ext cx="0" cy="180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7408110" y="3181867"/>
            <a:ext cx="0" cy="180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V="1">
            <a:off x="6570933" y="3674412"/>
            <a:ext cx="0" cy="180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flipV="1">
            <a:off x="6442910" y="3854412"/>
            <a:ext cx="0" cy="180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Grupo 30"/>
          <p:cNvGrpSpPr/>
          <p:nvPr/>
        </p:nvGrpSpPr>
        <p:grpSpPr>
          <a:xfrm>
            <a:off x="377671" y="6209793"/>
            <a:ext cx="4208570" cy="276999"/>
            <a:chOff x="377671" y="6209793"/>
            <a:chExt cx="4208570" cy="276999"/>
          </a:xfrm>
        </p:grpSpPr>
        <p:sp>
          <p:nvSpPr>
            <p:cNvPr id="32" name="CuadroTexto 31">
              <a:extLst>
                <a:ext uri="{FF2B5EF4-FFF2-40B4-BE49-F238E27FC236}">
                  <a16:creationId xmlns:a16="http://schemas.microsoft.com/office/drawing/2014/main" id="{EB2C6935-35BE-494D-A468-DDF674171B40}"/>
                </a:ext>
              </a:extLst>
            </p:cNvPr>
            <p:cNvSpPr txBox="1"/>
            <p:nvPr/>
          </p:nvSpPr>
          <p:spPr>
            <a:xfrm>
              <a:off x="580872" y="6209793"/>
              <a:ext cx="4005369" cy="276999"/>
            </a:xfrm>
            <a:prstGeom prst="rect">
              <a:avLst/>
            </a:prstGeom>
            <a:noFill/>
          </p:spPr>
          <p:txBody>
            <a:bodyPr wrap="square" rtlCol="0">
              <a:spAutoFit/>
            </a:bodyPr>
            <a:lstStyle/>
            <a:p>
              <a:r>
                <a:rPr lang="es-MX" sz="1200" dirty="0">
                  <a:solidFill>
                    <a:srgbClr val="717274"/>
                  </a:solidFill>
                  <a:latin typeface="Calibri Light" panose="020F0302020204030204"/>
                  <a:ea typeface="Open Sans" panose="020B0606030504020204" pitchFamily="34" charset="0"/>
                  <a:cs typeface="Open Sans" panose="020B0606030504020204" pitchFamily="34" charset="0"/>
                </a:rPr>
                <a:t>Resultado significativamente  sobre | bajo medición previa  </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33" name="Conector recto de flecha 32"/>
            <p:cNvCxnSpPr/>
            <p:nvPr/>
          </p:nvCxnSpPr>
          <p:spPr>
            <a:xfrm flipV="1">
              <a:off x="377671" y="6260968"/>
              <a:ext cx="0" cy="144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flipV="1">
              <a:off x="486853" y="6260968"/>
              <a:ext cx="0" cy="144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3661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24790138"/>
              </p:ext>
            </p:extLst>
          </p:nvPr>
        </p:nvGraphicFramePr>
        <p:xfrm>
          <a:off x="1223235" y="1248128"/>
          <a:ext cx="9401225" cy="4896000"/>
        </p:xfrm>
        <a:graphic>
          <a:graphicData uri="http://schemas.openxmlformats.org/drawingml/2006/table">
            <a:tbl>
              <a:tblPr>
                <a:tableStyleId>{5C22544A-7EE6-4342-B048-85BDC9FD1C3A}</a:tableStyleId>
              </a:tblPr>
              <a:tblGrid>
                <a:gridCol w="3517130">
                  <a:extLst>
                    <a:ext uri="{9D8B030D-6E8A-4147-A177-3AD203B41FA5}">
                      <a16:colId xmlns:a16="http://schemas.microsoft.com/office/drawing/2014/main" val="1022251483"/>
                    </a:ext>
                  </a:extLst>
                </a:gridCol>
                <a:gridCol w="3315066">
                  <a:extLst>
                    <a:ext uri="{9D8B030D-6E8A-4147-A177-3AD203B41FA5}">
                      <a16:colId xmlns:a16="http://schemas.microsoft.com/office/drawing/2014/main" val="4058569246"/>
                    </a:ext>
                  </a:extLst>
                </a:gridCol>
                <a:gridCol w="856343">
                  <a:extLst>
                    <a:ext uri="{9D8B030D-6E8A-4147-A177-3AD203B41FA5}">
                      <a16:colId xmlns:a16="http://schemas.microsoft.com/office/drawing/2014/main" val="4215242122"/>
                    </a:ext>
                  </a:extLst>
                </a:gridCol>
                <a:gridCol w="856343">
                  <a:extLst>
                    <a:ext uri="{9D8B030D-6E8A-4147-A177-3AD203B41FA5}">
                      <a16:colId xmlns:a16="http://schemas.microsoft.com/office/drawing/2014/main" val="4147882785"/>
                    </a:ext>
                  </a:extLst>
                </a:gridCol>
                <a:gridCol w="856343">
                  <a:extLst>
                    <a:ext uri="{9D8B030D-6E8A-4147-A177-3AD203B41FA5}">
                      <a16:colId xmlns:a16="http://schemas.microsoft.com/office/drawing/2014/main" val="976964518"/>
                    </a:ext>
                  </a:extLst>
                </a:gridCol>
              </a:tblGrid>
              <a:tr h="396000">
                <a:tc>
                  <a:txBody>
                    <a:bodyPr/>
                    <a:lstStyle/>
                    <a:p>
                      <a:pPr algn="r" fontAlgn="b"/>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AR" sz="1300" b="1" i="0" u="none" strike="noStrike" dirty="0">
                          <a:solidFill>
                            <a:schemeClr val="tx1">
                              <a:lumMod val="65000"/>
                              <a:lumOff val="35000"/>
                            </a:schemeClr>
                          </a:solidFill>
                          <a:effectLst/>
                          <a:latin typeface="+mn-lt"/>
                        </a:rPr>
                        <a:t>  </a:t>
                      </a:r>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AR" sz="1400" b="0" i="0" u="none" strike="noStrike" dirty="0">
                          <a:solidFill>
                            <a:schemeClr val="tx1">
                              <a:lumMod val="65000"/>
                              <a:lumOff val="35000"/>
                            </a:schemeClr>
                          </a:solidFill>
                          <a:effectLst/>
                          <a:latin typeface="+mn-lt"/>
                        </a:rPr>
                        <a:t>ACHS</a:t>
                      </a:r>
                    </a:p>
                    <a:p>
                      <a:pPr algn="ctr" fontAlgn="b"/>
                      <a:r>
                        <a:rPr lang="es-AR" sz="1100" b="0" i="0" u="none" strike="noStrike" dirty="0">
                          <a:solidFill>
                            <a:schemeClr val="tx1">
                              <a:lumMod val="65000"/>
                              <a:lumOff val="35000"/>
                            </a:schemeClr>
                          </a:solidFill>
                          <a:effectLst/>
                          <a:latin typeface="+mn-lt"/>
                        </a:rPr>
                        <a:t>(298)</a:t>
                      </a:r>
                    </a:p>
                  </a:txBody>
                  <a:tcPr marL="36000" marR="36000" marT="0" marB="0" anchor="ctr">
                    <a:lnL w="12700" cmpd="sng">
                      <a:noFill/>
                    </a:lnL>
                    <a:lnR w="12700" cmpd="sng">
                      <a:noFill/>
                    </a:lnR>
                    <a:lnT w="12700" cmpd="sng">
                      <a:noFill/>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AR" sz="1400" b="0" i="0" u="none" strike="noStrike" dirty="0">
                          <a:solidFill>
                            <a:schemeClr val="tx1">
                              <a:lumMod val="65000"/>
                              <a:lumOff val="35000"/>
                            </a:schemeClr>
                          </a:solidFill>
                          <a:effectLst/>
                          <a:latin typeface="+mn-lt"/>
                        </a:rPr>
                        <a:t>MUTUAL</a:t>
                      </a:r>
                    </a:p>
                    <a:p>
                      <a:pPr algn="ctr" fontAlgn="b"/>
                      <a:r>
                        <a:rPr lang="es-AR" sz="1100" b="0" i="0" u="none" strike="noStrike" dirty="0">
                          <a:solidFill>
                            <a:schemeClr val="tx1">
                              <a:lumMod val="65000"/>
                              <a:lumOff val="35000"/>
                            </a:schemeClr>
                          </a:solidFill>
                          <a:effectLst/>
                          <a:latin typeface="+mn-lt"/>
                        </a:rPr>
                        <a:t>(270)</a:t>
                      </a:r>
                    </a:p>
                  </a:txBody>
                  <a:tcPr marL="36000" marR="36000" marT="0" marB="0" anchor="ctr">
                    <a:lnL w="12700" cmpd="sng">
                      <a:noFill/>
                    </a:lnL>
                    <a:lnR w="12700" cmpd="sng">
                      <a:noFill/>
                    </a:lnR>
                    <a:lnT w="12700" cmpd="sng">
                      <a:noFill/>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AR" sz="1400" b="0" i="0" u="none" strike="noStrike" dirty="0">
                          <a:solidFill>
                            <a:schemeClr val="tx1">
                              <a:lumMod val="65000"/>
                              <a:lumOff val="35000"/>
                            </a:schemeClr>
                          </a:solidFill>
                          <a:effectLst/>
                          <a:latin typeface="+mn-lt"/>
                        </a:rPr>
                        <a:t>IST</a:t>
                      </a:r>
                    </a:p>
                    <a:p>
                      <a:pPr algn="ctr" fontAlgn="b"/>
                      <a:r>
                        <a:rPr lang="es-AR" sz="1100" b="0" i="0" u="none" strike="noStrike" dirty="0">
                          <a:solidFill>
                            <a:schemeClr val="tx1">
                              <a:lumMod val="65000"/>
                              <a:lumOff val="35000"/>
                            </a:schemeClr>
                          </a:solidFill>
                          <a:effectLst/>
                          <a:latin typeface="+mn-lt"/>
                        </a:rPr>
                        <a:t>(219)</a:t>
                      </a:r>
                    </a:p>
                  </a:txBody>
                  <a:tcPr marL="36000" marR="36000" marT="0" marB="0" anchor="ctr">
                    <a:lnL w="12700" cmpd="sng">
                      <a:noFill/>
                    </a:lnL>
                    <a:lnR w="12700" cmpd="sng">
                      <a:noFill/>
                    </a:lnR>
                    <a:lnT w="12700" cmpd="sng">
                      <a:noFill/>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5726708"/>
                  </a:ext>
                </a:extLst>
              </a:tr>
              <a:tr h="225000">
                <a:tc>
                  <a:txBody>
                    <a:bodyPr/>
                    <a:lstStyle/>
                    <a:p>
                      <a:pPr algn="r" fontAlgn="b"/>
                      <a:r>
                        <a:rPr lang="es-ES" sz="1300" u="none" strike="noStrike" dirty="0">
                          <a:solidFill>
                            <a:schemeClr val="tx1">
                              <a:lumMod val="65000"/>
                              <a:lumOff val="35000"/>
                            </a:schemeClr>
                          </a:solidFill>
                          <a:effectLst/>
                          <a:latin typeface="+mn-lt"/>
                        </a:rPr>
                        <a:t>ATENCION GENERAL</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bg1"/>
                          </a:solidFill>
                          <a:effectLst/>
                          <a:latin typeface="+mn-lt"/>
                        </a:rPr>
                        <a:t>85%</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ctr" fontAlgn="b"/>
                      <a:r>
                        <a:rPr lang="es-ES" sz="1300" b="0" i="0" u="none" strike="noStrike" dirty="0">
                          <a:solidFill>
                            <a:schemeClr val="bg1"/>
                          </a:solidFill>
                          <a:effectLst/>
                          <a:latin typeface="+mn-lt"/>
                        </a:rPr>
                        <a:t>81%</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ctr" fontAlgn="b"/>
                      <a:r>
                        <a:rPr lang="es-ES" sz="1300" b="0" i="0" u="none" strike="noStrike" dirty="0">
                          <a:solidFill>
                            <a:schemeClr val="bg1"/>
                          </a:solidFill>
                          <a:effectLst/>
                          <a:latin typeface="+mn-lt"/>
                        </a:rPr>
                        <a:t>84%</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extLst>
                  <a:ext uri="{0D108BD9-81ED-4DB2-BD59-A6C34878D82A}">
                    <a16:rowId xmlns:a16="http://schemas.microsoft.com/office/drawing/2014/main" val="1033862718"/>
                  </a:ext>
                </a:extLst>
              </a:tr>
              <a:tr h="225000">
                <a:tc>
                  <a:txBody>
                    <a:bodyPr/>
                    <a:lstStyle/>
                    <a:p>
                      <a:pPr algn="r" fontAlgn="b"/>
                      <a:r>
                        <a:rPr lang="es-ES" sz="1300" u="none" strike="noStrike" dirty="0">
                          <a:solidFill>
                            <a:schemeClr val="tx1">
                              <a:lumMod val="65000"/>
                              <a:lumOff val="35000"/>
                            </a:schemeClr>
                          </a:solidFill>
                          <a:effectLst/>
                          <a:latin typeface="+mn-lt"/>
                        </a:rPr>
                        <a:t>Buena atención</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tx1">
                              <a:lumMod val="65000"/>
                              <a:lumOff val="35000"/>
                            </a:schemeClr>
                          </a:solidFill>
                          <a:effectLst/>
                          <a:latin typeface="+mn-lt"/>
                        </a:rPr>
                        <a:t>67%</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67%</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65%</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3996382175"/>
                  </a:ext>
                </a:extLst>
              </a:tr>
              <a:tr h="225000">
                <a:tc>
                  <a:txBody>
                    <a:bodyPr/>
                    <a:lstStyle/>
                    <a:p>
                      <a:pPr algn="r" fontAlgn="b"/>
                      <a:r>
                        <a:rPr lang="es-ES" sz="1300" u="none" strike="noStrike" dirty="0">
                          <a:solidFill>
                            <a:schemeClr val="tx1">
                              <a:lumMod val="65000"/>
                              <a:lumOff val="35000"/>
                            </a:schemeClr>
                          </a:solidFill>
                          <a:effectLst/>
                          <a:latin typeface="+mn-lt"/>
                        </a:rPr>
                        <a:t>Agilidad en la atención</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1" i="0" u="none" strike="noStrike">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tx1">
                              <a:lumMod val="65000"/>
                              <a:lumOff val="35000"/>
                            </a:schemeClr>
                          </a:solidFill>
                          <a:effectLst/>
                          <a:latin typeface="+mn-lt"/>
                        </a:rPr>
                        <a:t>28%</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22%</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1" i="0" u="none" strike="noStrike" dirty="0">
                          <a:solidFill>
                            <a:srgbClr val="003EA7"/>
                          </a:solidFill>
                          <a:effectLst/>
                          <a:latin typeface="+mn-lt"/>
                        </a:rPr>
                        <a:t>32%</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2202417130"/>
                  </a:ext>
                </a:extLst>
              </a:tr>
              <a:tr h="225000">
                <a:tc>
                  <a:txBody>
                    <a:bodyPr/>
                    <a:lstStyle/>
                    <a:p>
                      <a:pPr algn="r" fontAlgn="b"/>
                      <a:r>
                        <a:rPr lang="es-ES" sz="1300" u="none" strike="noStrike" dirty="0">
                          <a:solidFill>
                            <a:schemeClr val="tx1">
                              <a:lumMod val="65000"/>
                              <a:lumOff val="35000"/>
                            </a:schemeClr>
                          </a:solidFill>
                          <a:effectLst/>
                          <a:latin typeface="+mn-lt"/>
                        </a:rPr>
                        <a:t>Atención amable</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tx1">
                              <a:lumMod val="65000"/>
                              <a:lumOff val="35000"/>
                            </a:schemeClr>
                          </a:solidFill>
                          <a:effectLst/>
                          <a:latin typeface="+mn-lt"/>
                        </a:rPr>
                        <a:t>16%</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12%</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11%</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2267976628"/>
                  </a:ext>
                </a:extLst>
              </a:tr>
              <a:tr h="225000">
                <a:tc>
                  <a:txBody>
                    <a:bodyPr/>
                    <a:lstStyle/>
                    <a:p>
                      <a:pPr algn="r" fontAlgn="b"/>
                      <a:r>
                        <a:rPr lang="es-ES" sz="1300" u="none" strike="noStrike" dirty="0">
                          <a:solidFill>
                            <a:schemeClr val="tx1">
                              <a:lumMod val="65000"/>
                              <a:lumOff val="35000"/>
                            </a:schemeClr>
                          </a:solidFill>
                          <a:effectLst/>
                          <a:latin typeface="+mn-lt"/>
                        </a:rPr>
                        <a:t>Buena actitud de servicio</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tx1">
                              <a:lumMod val="65000"/>
                              <a:lumOff val="35000"/>
                            </a:schemeClr>
                          </a:solidFill>
                          <a:effectLst/>
                          <a:latin typeface="+mn-lt"/>
                        </a:rPr>
                        <a:t>5%</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7%</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8%</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972816880"/>
                  </a:ext>
                </a:extLst>
              </a:tr>
              <a:tr h="225000">
                <a:tc>
                  <a:txBody>
                    <a:bodyPr/>
                    <a:lstStyle/>
                    <a:p>
                      <a:pPr algn="r" fontAlgn="b"/>
                      <a:r>
                        <a:rPr lang="es-ES" sz="1300" u="none" strike="noStrike" dirty="0">
                          <a:solidFill>
                            <a:schemeClr val="tx1">
                              <a:lumMod val="65000"/>
                              <a:lumOff val="35000"/>
                            </a:schemeClr>
                          </a:solidFill>
                          <a:effectLst/>
                          <a:latin typeface="+mn-lt"/>
                        </a:rPr>
                        <a:t>Preocupación por el paciente</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1" i="0" u="none" strike="noStrike">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tx1">
                              <a:lumMod val="65000"/>
                              <a:lumOff val="35000"/>
                            </a:schemeClr>
                          </a:solidFill>
                          <a:effectLst/>
                          <a:latin typeface="+mn-lt"/>
                        </a:rPr>
                        <a:t>5%</a:t>
                      </a:r>
                    </a:p>
                  </a:txBody>
                  <a:tcPr marL="9525" marR="9525" marT="0" marB="0" anchor="ctr">
                    <a:lnL w="12700" cmpd="sng">
                      <a:noFill/>
                    </a:lnL>
                    <a:lnR w="12700" cmpd="sng">
                      <a:noFill/>
                    </a:lnR>
                    <a:lnT w="12700" cmpd="sng">
                      <a:noFill/>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7%</a:t>
                      </a:r>
                    </a:p>
                  </a:txBody>
                  <a:tcPr marL="9525" marR="9525" marT="0" marB="0" anchor="ctr">
                    <a:lnL w="12700" cmpd="sng">
                      <a:noFill/>
                    </a:lnL>
                    <a:lnR w="12700" cmpd="sng">
                      <a:noFill/>
                    </a:lnR>
                    <a:lnT w="12700" cmpd="sng">
                      <a:noFill/>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9%</a:t>
                      </a:r>
                    </a:p>
                  </a:txBody>
                  <a:tcPr marL="9525" marR="9525" marT="0" marB="0" anchor="ctr">
                    <a:lnL w="12700" cmpd="sng">
                      <a:noFill/>
                    </a:lnL>
                    <a:lnR w="12700" cmpd="sng">
                      <a:noFill/>
                    </a:lnR>
                    <a:lnT w="12700" cmpd="sng">
                      <a:noFill/>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340819046"/>
                  </a:ext>
                </a:extLst>
              </a:tr>
              <a:tr h="225000">
                <a:tc>
                  <a:txBody>
                    <a:bodyPr/>
                    <a:lstStyle/>
                    <a:p>
                      <a:pPr algn="r" fontAlgn="b"/>
                      <a:r>
                        <a:rPr lang="es-ES" sz="1300" u="none" strike="noStrike" dirty="0">
                          <a:solidFill>
                            <a:schemeClr val="tx1">
                              <a:lumMod val="65000"/>
                              <a:lumOff val="35000"/>
                            </a:schemeClr>
                          </a:solidFill>
                          <a:effectLst/>
                          <a:latin typeface="+mn-lt"/>
                        </a:rPr>
                        <a:t>ATENCION DE PROFESIONALES / ESPESCIALISTA</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bg1"/>
                          </a:solidFill>
                          <a:effectLst/>
                          <a:latin typeface="+mn-lt"/>
                        </a:rPr>
                        <a:t>26%</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ctr" fontAlgn="b"/>
                      <a:r>
                        <a:rPr lang="es-ES" sz="1300" b="0" i="0" u="none" strike="noStrike" dirty="0">
                          <a:solidFill>
                            <a:schemeClr val="bg1"/>
                          </a:solidFill>
                          <a:effectLst/>
                          <a:latin typeface="+mn-lt"/>
                        </a:rPr>
                        <a:t>26%</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ctr" fontAlgn="b"/>
                      <a:r>
                        <a:rPr lang="es-ES" sz="1300" b="0" i="0" u="none" strike="noStrike" dirty="0">
                          <a:solidFill>
                            <a:schemeClr val="bg1"/>
                          </a:solidFill>
                          <a:effectLst/>
                          <a:latin typeface="+mn-lt"/>
                        </a:rPr>
                        <a:t>22%</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extLst>
                  <a:ext uri="{0D108BD9-81ED-4DB2-BD59-A6C34878D82A}">
                    <a16:rowId xmlns:a16="http://schemas.microsoft.com/office/drawing/2014/main" val="332685025"/>
                  </a:ext>
                </a:extLst>
              </a:tr>
              <a:tr h="225000">
                <a:tc>
                  <a:txBody>
                    <a:bodyPr/>
                    <a:lstStyle/>
                    <a:p>
                      <a:pPr algn="r" fontAlgn="b"/>
                      <a:r>
                        <a:rPr lang="es-ES" sz="1300" u="none" strike="noStrike" dirty="0">
                          <a:solidFill>
                            <a:schemeClr val="tx1">
                              <a:lumMod val="65000"/>
                              <a:lumOff val="35000"/>
                            </a:schemeClr>
                          </a:solidFill>
                          <a:effectLst/>
                          <a:latin typeface="+mn-lt"/>
                        </a:rPr>
                        <a:t>Buena atención de los médicos</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tx1">
                              <a:lumMod val="65000"/>
                              <a:lumOff val="35000"/>
                            </a:schemeClr>
                          </a:solidFill>
                          <a:effectLst/>
                          <a:latin typeface="+mn-lt"/>
                        </a:rPr>
                        <a:t>19%</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15%</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16%</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392065157"/>
                  </a:ext>
                </a:extLst>
              </a:tr>
              <a:tr h="225000">
                <a:tc>
                  <a:txBody>
                    <a:bodyPr/>
                    <a:lstStyle/>
                    <a:p>
                      <a:pPr algn="r" fontAlgn="b"/>
                      <a:r>
                        <a:rPr lang="es-ES" sz="1300" u="none" strike="noStrike" dirty="0">
                          <a:solidFill>
                            <a:schemeClr val="tx1">
                              <a:lumMod val="65000"/>
                              <a:lumOff val="35000"/>
                            </a:schemeClr>
                          </a:solidFill>
                          <a:effectLst/>
                          <a:latin typeface="+mn-lt"/>
                        </a:rPr>
                        <a:t>Profesionales eficientes</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tx1">
                              <a:lumMod val="65000"/>
                              <a:lumOff val="35000"/>
                            </a:schemeClr>
                          </a:solidFill>
                          <a:effectLst/>
                          <a:latin typeface="+mn-lt"/>
                        </a:rPr>
                        <a:t>5%</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1" i="0" u="none" strike="noStrike" dirty="0">
                          <a:solidFill>
                            <a:srgbClr val="003EA7"/>
                          </a:solidFill>
                          <a:effectLst/>
                          <a:latin typeface="+mn-lt"/>
                        </a:rPr>
                        <a:t>9%</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4%</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3202764015"/>
                  </a:ext>
                </a:extLst>
              </a:tr>
              <a:tr h="225000">
                <a:tc>
                  <a:txBody>
                    <a:bodyPr/>
                    <a:lstStyle/>
                    <a:p>
                      <a:pPr algn="r" fontAlgn="b"/>
                      <a:r>
                        <a:rPr lang="es-ES" sz="1300" u="none" strike="noStrike" dirty="0">
                          <a:solidFill>
                            <a:schemeClr val="tx1">
                              <a:lumMod val="65000"/>
                              <a:lumOff val="35000"/>
                            </a:schemeClr>
                          </a:solidFill>
                          <a:effectLst/>
                          <a:latin typeface="+mn-lt"/>
                        </a:rPr>
                        <a:t>Tiene buenos médicos / especialistas</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1" i="0" u="none" strike="noStrike">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tx1">
                              <a:lumMod val="65000"/>
                              <a:lumOff val="35000"/>
                            </a:schemeClr>
                          </a:solidFill>
                          <a:effectLst/>
                          <a:latin typeface="+mn-lt"/>
                        </a:rPr>
                        <a:t>2%</a:t>
                      </a:r>
                    </a:p>
                  </a:txBody>
                  <a:tcPr marL="9525" marR="9525" marT="0" marB="0" anchor="ctr">
                    <a:lnL w="12700" cmpd="sng">
                      <a:noFill/>
                    </a:lnL>
                    <a:lnR w="12700" cmpd="sng">
                      <a:noFill/>
                    </a:lnR>
                    <a:lnT w="12700" cmpd="sng">
                      <a:noFill/>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3%</a:t>
                      </a:r>
                    </a:p>
                  </a:txBody>
                  <a:tcPr marL="9525" marR="9525" marT="0" marB="0" anchor="ctr">
                    <a:lnL w="12700" cmpd="sng">
                      <a:noFill/>
                    </a:lnL>
                    <a:lnR w="12700" cmpd="sng">
                      <a:noFill/>
                    </a:lnR>
                    <a:lnT w="12700" cmpd="sng">
                      <a:noFill/>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1%</a:t>
                      </a:r>
                    </a:p>
                  </a:txBody>
                  <a:tcPr marL="9525" marR="9525" marT="0" marB="0" anchor="ctr">
                    <a:lnL w="12700" cmpd="sng">
                      <a:noFill/>
                    </a:lnL>
                    <a:lnR w="12700" cmpd="sng">
                      <a:noFill/>
                    </a:lnR>
                    <a:lnT w="12700" cmpd="sng">
                      <a:noFill/>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2031004941"/>
                  </a:ext>
                </a:extLst>
              </a:tr>
              <a:tr h="225000">
                <a:tc>
                  <a:txBody>
                    <a:bodyPr/>
                    <a:lstStyle/>
                    <a:p>
                      <a:pPr algn="r" fontAlgn="b"/>
                      <a:r>
                        <a:rPr lang="es-ES" sz="1300" u="none" strike="noStrike" dirty="0">
                          <a:solidFill>
                            <a:schemeClr val="tx1">
                              <a:lumMod val="65000"/>
                              <a:lumOff val="35000"/>
                            </a:schemeClr>
                          </a:solidFill>
                          <a:effectLst/>
                          <a:latin typeface="+mn-lt"/>
                        </a:rPr>
                        <a:t>SERVICIO</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bg1"/>
                          </a:solidFill>
                          <a:effectLst/>
                          <a:latin typeface="+mn-lt"/>
                        </a:rPr>
                        <a:t>11%</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ctr" fontAlgn="b"/>
                      <a:r>
                        <a:rPr lang="es-ES" sz="1300" b="0" i="0" u="none" strike="noStrike" dirty="0">
                          <a:solidFill>
                            <a:schemeClr val="bg1"/>
                          </a:solidFill>
                          <a:effectLst/>
                          <a:latin typeface="+mn-lt"/>
                        </a:rPr>
                        <a:t>14%</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ctr" fontAlgn="b"/>
                      <a:r>
                        <a:rPr lang="es-ES" sz="1300" b="0" i="0" u="none" strike="noStrike" dirty="0">
                          <a:solidFill>
                            <a:schemeClr val="bg1"/>
                          </a:solidFill>
                          <a:effectLst/>
                          <a:latin typeface="+mn-lt"/>
                        </a:rPr>
                        <a:t>12%</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extLst>
                  <a:ext uri="{0D108BD9-81ED-4DB2-BD59-A6C34878D82A}">
                    <a16:rowId xmlns:a16="http://schemas.microsoft.com/office/drawing/2014/main" val="100363228"/>
                  </a:ext>
                </a:extLst>
              </a:tr>
              <a:tr h="225000">
                <a:tc>
                  <a:txBody>
                    <a:bodyPr/>
                    <a:lstStyle/>
                    <a:p>
                      <a:pPr algn="r" fontAlgn="b"/>
                      <a:r>
                        <a:rPr lang="es-ES" sz="1300" u="none" strike="noStrike" dirty="0">
                          <a:solidFill>
                            <a:schemeClr val="tx1">
                              <a:lumMod val="65000"/>
                              <a:lumOff val="35000"/>
                            </a:schemeClr>
                          </a:solidFill>
                          <a:effectLst/>
                          <a:latin typeface="+mn-lt"/>
                        </a:rPr>
                        <a:t>Buen servicio</a:t>
                      </a:r>
                      <a:endParaRPr lang="es-ES" sz="1300" b="1" i="0" u="none" strike="noStrike" dirty="0">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tx1">
                              <a:lumMod val="65000"/>
                              <a:lumOff val="35000"/>
                            </a:schemeClr>
                          </a:solidFill>
                          <a:effectLst/>
                          <a:latin typeface="+mn-lt"/>
                        </a:rPr>
                        <a:t>9%</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9%</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6%</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2474156402"/>
                  </a:ext>
                </a:extLst>
              </a:tr>
              <a:tr h="225000">
                <a:tc>
                  <a:txBody>
                    <a:bodyPr/>
                    <a:lstStyle/>
                    <a:p>
                      <a:pPr algn="r" fontAlgn="b"/>
                      <a:r>
                        <a:rPr lang="es-ES" sz="1300" u="none" strike="noStrike">
                          <a:solidFill>
                            <a:schemeClr val="tx1">
                              <a:lumMod val="65000"/>
                              <a:lumOff val="35000"/>
                            </a:schemeClr>
                          </a:solidFill>
                          <a:effectLst/>
                          <a:latin typeface="+mn-lt"/>
                        </a:rPr>
                        <a:t>Buen equipamiento</a:t>
                      </a:r>
                      <a:endParaRPr lang="es-ES" sz="1300" b="1" i="0" u="none" strike="noStrike">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tx1">
                              <a:lumMod val="65000"/>
                              <a:lumOff val="35000"/>
                            </a:schemeClr>
                          </a:solidFill>
                          <a:effectLst/>
                          <a:latin typeface="+mn-lt"/>
                        </a:rPr>
                        <a:t>1%</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3%</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3%</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3099877539"/>
                  </a:ext>
                </a:extLst>
              </a:tr>
              <a:tr h="225000">
                <a:tc>
                  <a:txBody>
                    <a:bodyPr/>
                    <a:lstStyle/>
                    <a:p>
                      <a:pPr algn="r" fontAlgn="b"/>
                      <a:r>
                        <a:rPr lang="es-ES" sz="1300" u="none" strike="noStrike">
                          <a:solidFill>
                            <a:schemeClr val="tx1">
                              <a:lumMod val="65000"/>
                              <a:lumOff val="35000"/>
                            </a:schemeClr>
                          </a:solidFill>
                          <a:effectLst/>
                          <a:latin typeface="+mn-lt"/>
                        </a:rPr>
                        <a:t>No ha tenido problemas</a:t>
                      </a:r>
                      <a:endParaRPr lang="es-ES" sz="1300" b="1" i="0" u="none" strike="noStrike">
                        <a:solidFill>
                          <a:schemeClr val="tx1">
                            <a:lumMod val="65000"/>
                            <a:lumOff val="35000"/>
                          </a:schemeClr>
                        </a:solidFill>
                        <a:effectLst/>
                        <a:latin typeface="+mn-lt"/>
                      </a:endParaRP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1"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tx1">
                              <a:lumMod val="65000"/>
                              <a:lumOff val="35000"/>
                            </a:schemeClr>
                          </a:solidFill>
                          <a:effectLst/>
                          <a:latin typeface="+mn-lt"/>
                        </a:rPr>
                        <a:t>1%</a:t>
                      </a:r>
                    </a:p>
                  </a:txBody>
                  <a:tcPr marL="9525" marR="9525" marT="0" marB="0" anchor="ctr">
                    <a:lnL w="12700" cmpd="sng">
                      <a:noFill/>
                    </a:lnL>
                    <a:lnR w="12700" cmpd="sng">
                      <a:noFill/>
                    </a:lnR>
                    <a:lnT w="12700" cmpd="sng">
                      <a:noFill/>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3%</a:t>
                      </a:r>
                    </a:p>
                  </a:txBody>
                  <a:tcPr marL="9525" marR="9525" marT="0" marB="0" anchor="ctr">
                    <a:lnL w="12700" cmpd="sng">
                      <a:noFill/>
                    </a:lnL>
                    <a:lnR w="12700" cmpd="sng">
                      <a:noFill/>
                    </a:lnR>
                    <a:lnT w="12700" cmpd="sng">
                      <a:noFill/>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1%</a:t>
                      </a:r>
                    </a:p>
                  </a:txBody>
                  <a:tcPr marL="9525" marR="9525" marT="0" marB="0" anchor="ctr">
                    <a:lnL w="12700" cmpd="sng">
                      <a:noFill/>
                    </a:lnL>
                    <a:lnR w="12700" cmpd="sng">
                      <a:noFill/>
                    </a:lnR>
                    <a:lnT w="12700" cmpd="sng">
                      <a:noFill/>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2562679516"/>
                  </a:ext>
                </a:extLst>
              </a:tr>
              <a:tr h="225000">
                <a:tc>
                  <a:txBody>
                    <a:bodyPr/>
                    <a:lstStyle/>
                    <a:p>
                      <a:pPr algn="r" fontAlgn="b"/>
                      <a:r>
                        <a:rPr lang="es-ES" sz="1300" b="0" i="0" u="none" strike="noStrike" dirty="0">
                          <a:solidFill>
                            <a:schemeClr val="tx1">
                              <a:lumMod val="65000"/>
                              <a:lumOff val="35000"/>
                            </a:schemeClr>
                          </a:solidFill>
                          <a:effectLst/>
                          <a:latin typeface="+mn-lt"/>
                        </a:rPr>
                        <a:t>TRANSPORTE /TRASLADO DE PACIENTES</a:t>
                      </a: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bg1"/>
                          </a:solidFill>
                          <a:effectLst/>
                          <a:latin typeface="+mn-lt"/>
                        </a:rPr>
                        <a:t>3%</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ctr" fontAlgn="b"/>
                      <a:r>
                        <a:rPr lang="es-ES" sz="1300" b="0" i="0" u="none" strike="noStrike" dirty="0">
                          <a:solidFill>
                            <a:schemeClr val="bg1"/>
                          </a:solidFill>
                          <a:effectLst/>
                          <a:latin typeface="+mn-lt"/>
                        </a:rPr>
                        <a:t>3%</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ctr" fontAlgn="b"/>
                      <a:r>
                        <a:rPr lang="es-ES" sz="1300" b="0" i="0" u="none" strike="noStrike" dirty="0">
                          <a:solidFill>
                            <a:schemeClr val="bg1"/>
                          </a:solidFill>
                          <a:effectLst/>
                          <a:latin typeface="+mn-lt"/>
                        </a:rPr>
                        <a:t>3%</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extLst>
                  <a:ext uri="{0D108BD9-81ED-4DB2-BD59-A6C34878D82A}">
                    <a16:rowId xmlns:a16="http://schemas.microsoft.com/office/drawing/2014/main" val="2339831345"/>
                  </a:ext>
                </a:extLst>
              </a:tr>
              <a:tr h="225000">
                <a:tc>
                  <a:txBody>
                    <a:bodyPr/>
                    <a:lstStyle/>
                    <a:p>
                      <a:pPr algn="r" fontAlgn="b"/>
                      <a:r>
                        <a:rPr lang="es-ES" sz="1300" b="0" i="0" u="none" strike="noStrike" dirty="0">
                          <a:solidFill>
                            <a:schemeClr val="tx1">
                              <a:lumMod val="65000"/>
                              <a:lumOff val="35000"/>
                            </a:schemeClr>
                          </a:solidFill>
                          <a:effectLst/>
                          <a:latin typeface="+mn-lt"/>
                        </a:rPr>
                        <a:t>Me fueron a dejara/ Buscar  mi casa</a:t>
                      </a: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tx1">
                              <a:lumMod val="65000"/>
                              <a:lumOff val="35000"/>
                            </a:schemeClr>
                          </a:solidFill>
                          <a:effectLst/>
                          <a:latin typeface="+mn-lt"/>
                        </a:rPr>
                        <a:t>2%</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2%</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2%</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856910865"/>
                  </a:ext>
                </a:extLst>
              </a:tr>
              <a:tr h="225000">
                <a:tc>
                  <a:txBody>
                    <a:bodyPr/>
                    <a:lstStyle/>
                    <a:p>
                      <a:pPr algn="r" fontAlgn="b"/>
                      <a:r>
                        <a:rPr lang="es-ES" sz="1300" b="0" i="0" u="none" strike="noStrike" dirty="0">
                          <a:solidFill>
                            <a:schemeClr val="tx1">
                              <a:lumMod val="65000"/>
                              <a:lumOff val="35000"/>
                            </a:schemeClr>
                          </a:solidFill>
                          <a:effectLst/>
                          <a:latin typeface="+mn-lt"/>
                        </a:rPr>
                        <a:t>MEDICAMENTOS</a:t>
                      </a: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bg1"/>
                          </a:solidFill>
                          <a:effectLst/>
                          <a:latin typeface="+mn-lt"/>
                        </a:rPr>
                        <a:t>4%</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ctr" fontAlgn="b"/>
                      <a:r>
                        <a:rPr lang="es-ES" sz="1300" b="0" i="0" u="none" strike="noStrike" dirty="0">
                          <a:solidFill>
                            <a:schemeClr val="bg1"/>
                          </a:solidFill>
                          <a:effectLst/>
                          <a:latin typeface="+mn-lt"/>
                        </a:rPr>
                        <a:t>3%</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ctr" fontAlgn="b"/>
                      <a:r>
                        <a:rPr lang="es-ES" sz="1300" b="0" i="0" u="none" strike="noStrike" dirty="0">
                          <a:solidFill>
                            <a:schemeClr val="bg1"/>
                          </a:solidFill>
                          <a:effectLst/>
                          <a:latin typeface="+mn-lt"/>
                        </a:rPr>
                        <a:t>3%</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extLst>
                  <a:ext uri="{0D108BD9-81ED-4DB2-BD59-A6C34878D82A}">
                    <a16:rowId xmlns:a16="http://schemas.microsoft.com/office/drawing/2014/main" val="889747951"/>
                  </a:ext>
                </a:extLst>
              </a:tr>
              <a:tr h="225000">
                <a:tc>
                  <a:txBody>
                    <a:bodyPr/>
                    <a:lstStyle/>
                    <a:p>
                      <a:pPr algn="r" fontAlgn="b"/>
                      <a:r>
                        <a:rPr lang="es-ES" sz="1300" b="0" i="0" u="none" strike="noStrike" dirty="0">
                          <a:solidFill>
                            <a:schemeClr val="tx1">
                              <a:lumMod val="65000"/>
                              <a:lumOff val="35000"/>
                            </a:schemeClr>
                          </a:solidFill>
                          <a:effectLst/>
                          <a:latin typeface="+mn-lt"/>
                        </a:rPr>
                        <a:t>Entregan los medicamentos indicados</a:t>
                      </a: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tx1">
                              <a:lumMod val="65000"/>
                              <a:lumOff val="35000"/>
                            </a:schemeClr>
                          </a:solidFill>
                          <a:effectLst/>
                          <a:latin typeface="+mn-lt"/>
                        </a:rPr>
                        <a:t>3%</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2%</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2%</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2483171529"/>
                  </a:ext>
                </a:extLst>
              </a:tr>
              <a:tr h="225000">
                <a:tc>
                  <a:txBody>
                    <a:bodyPr/>
                    <a:lstStyle/>
                    <a:p>
                      <a:pPr algn="r" fontAlgn="b"/>
                      <a:r>
                        <a:rPr lang="es-ES" sz="1300" b="0" i="0" u="none" strike="noStrike" dirty="0">
                          <a:solidFill>
                            <a:schemeClr val="tx1">
                              <a:lumMod val="65000"/>
                              <a:lumOff val="35000"/>
                            </a:schemeClr>
                          </a:solidFill>
                          <a:effectLst/>
                          <a:latin typeface="+mn-lt"/>
                        </a:rPr>
                        <a:t>INFORMACIÓN</a:t>
                      </a: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bg1"/>
                          </a:solidFill>
                          <a:effectLst/>
                          <a:latin typeface="+mn-lt"/>
                        </a:rPr>
                        <a:t>3%</a:t>
                      </a:r>
                    </a:p>
                  </a:txBody>
                  <a:tcPr marL="9525" marR="9525" marT="0" marB="0" anchor="ctr">
                    <a:lnL w="12700" cmpd="sng">
                      <a:noFill/>
                    </a:lnL>
                    <a:lnR w="12700" cmpd="sng">
                      <a:noFill/>
                    </a:lnR>
                    <a:lnT w="12700" cmpd="sng">
                      <a:noFill/>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ctr" fontAlgn="b"/>
                      <a:r>
                        <a:rPr lang="es-ES" sz="1300" b="0" i="0" u="none" strike="noStrike" dirty="0">
                          <a:solidFill>
                            <a:schemeClr val="bg1"/>
                          </a:solidFill>
                          <a:effectLst/>
                          <a:latin typeface="+mn-lt"/>
                        </a:rPr>
                        <a:t>3%</a:t>
                      </a:r>
                    </a:p>
                  </a:txBody>
                  <a:tcPr marL="9525" marR="9525" marT="0" marB="0" anchor="ctr">
                    <a:lnL w="12700" cmpd="sng">
                      <a:noFill/>
                    </a:lnL>
                    <a:lnR w="12700" cmpd="sng">
                      <a:noFill/>
                    </a:lnR>
                    <a:lnT w="12700" cmpd="sng">
                      <a:noFill/>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tc>
                  <a:txBody>
                    <a:bodyPr/>
                    <a:lstStyle/>
                    <a:p>
                      <a:pPr algn="ctr" fontAlgn="b"/>
                      <a:r>
                        <a:rPr lang="es-ES" sz="1300" b="0" i="0" u="none" strike="noStrike" dirty="0">
                          <a:solidFill>
                            <a:schemeClr val="bg1"/>
                          </a:solidFill>
                          <a:effectLst/>
                          <a:latin typeface="+mn-lt"/>
                        </a:rPr>
                        <a:t>1%</a:t>
                      </a:r>
                    </a:p>
                  </a:txBody>
                  <a:tcPr marL="9525" marR="9525" marT="0" marB="0" anchor="ctr">
                    <a:lnL w="12700" cmpd="sng">
                      <a:noFill/>
                    </a:lnL>
                    <a:lnR w="12700" cmpd="sng">
                      <a:noFill/>
                    </a:lnR>
                    <a:lnT w="12700" cmpd="sng">
                      <a:noFill/>
                    </a:lnT>
                    <a:lnB w="3175" cap="flat" cmpd="sng" algn="ctr">
                      <a:solidFill>
                        <a:srgbClr val="003EA7"/>
                      </a:solidFill>
                      <a:prstDash val="sysDash"/>
                      <a:round/>
                      <a:headEnd type="none" w="med" len="med"/>
                      <a:tailEnd type="none" w="med" len="med"/>
                    </a:lnB>
                    <a:lnTlToBr w="12700" cmpd="sng">
                      <a:noFill/>
                      <a:prstDash val="solid"/>
                    </a:lnTlToBr>
                    <a:lnBlToTr w="12700" cmpd="sng">
                      <a:noFill/>
                      <a:prstDash val="solid"/>
                    </a:lnBlToTr>
                    <a:solidFill>
                      <a:srgbClr val="003EA7"/>
                    </a:solidFill>
                  </a:tcPr>
                </a:tc>
                <a:extLst>
                  <a:ext uri="{0D108BD9-81ED-4DB2-BD59-A6C34878D82A}">
                    <a16:rowId xmlns:a16="http://schemas.microsoft.com/office/drawing/2014/main" val="263186385"/>
                  </a:ext>
                </a:extLst>
              </a:tr>
              <a:tr h="225000">
                <a:tc>
                  <a:txBody>
                    <a:bodyPr/>
                    <a:lstStyle/>
                    <a:p>
                      <a:pPr algn="r" fontAlgn="b"/>
                      <a:r>
                        <a:rPr lang="es-ES" sz="1300" b="0" i="0" u="none" strike="noStrike" dirty="0">
                          <a:solidFill>
                            <a:schemeClr val="tx1">
                              <a:lumMod val="65000"/>
                              <a:lumOff val="35000"/>
                            </a:schemeClr>
                          </a:solidFill>
                          <a:effectLst/>
                          <a:latin typeface="+mn-lt"/>
                        </a:rPr>
                        <a:t>Buena información</a:t>
                      </a:r>
                    </a:p>
                  </a:txBody>
                  <a:tcPr marL="9525"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ES" sz="1300" b="0" i="0" u="none" strike="noStrike" dirty="0">
                          <a:solidFill>
                            <a:schemeClr val="tx1">
                              <a:lumMod val="65000"/>
                              <a:lumOff val="35000"/>
                            </a:schemeClr>
                          </a:solidFill>
                          <a:effectLst/>
                          <a:latin typeface="+mn-lt"/>
                        </a:rPr>
                        <a:t>2%</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3%</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1%</a:t>
                      </a:r>
                    </a:p>
                  </a:txBody>
                  <a:tcPr marL="9525" marR="9525" marT="0" marB="0" anchor="ctr">
                    <a:lnL w="12700" cmpd="sng">
                      <a:noFill/>
                    </a:lnL>
                    <a:lnR w="12700" cmpd="sng">
                      <a:noFill/>
                    </a:lnR>
                    <a:lnT w="3175" cap="flat" cmpd="sng" algn="ctr">
                      <a:solidFill>
                        <a:srgbClr val="003EA7"/>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257172518"/>
                  </a:ext>
                </a:extLst>
              </a:tr>
            </a:tbl>
          </a:graphicData>
        </a:graphic>
      </p:graphicFrame>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lstStyle/>
          <a:p>
            <a:r>
              <a:rPr lang="es-ES" dirty="0"/>
              <a:t>Motivos de Promoción – Según mutualidad </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10" y="888632"/>
            <a:ext cx="9021194" cy="307777"/>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¿Cuál es el motivo o la experiencia que hace que recomiende a (MENCIONAR MUTUALIDAD)? </a:t>
            </a:r>
          </a:p>
        </p:txBody>
      </p:sp>
      <p:grpSp>
        <p:nvGrpSpPr>
          <p:cNvPr id="7" name="Grupo 6"/>
          <p:cNvGrpSpPr/>
          <p:nvPr/>
        </p:nvGrpSpPr>
        <p:grpSpPr>
          <a:xfrm>
            <a:off x="377671" y="6209793"/>
            <a:ext cx="4208570" cy="276999"/>
            <a:chOff x="377671" y="6209793"/>
            <a:chExt cx="4208570" cy="276999"/>
          </a:xfrm>
        </p:grpSpPr>
        <p:sp>
          <p:nvSpPr>
            <p:cNvPr id="8" name="CuadroTexto 7">
              <a:extLst>
                <a:ext uri="{FF2B5EF4-FFF2-40B4-BE49-F238E27FC236}">
                  <a16:creationId xmlns:a16="http://schemas.microsoft.com/office/drawing/2014/main" id="{EB2C6935-35BE-494D-A468-DDF674171B40}"/>
                </a:ext>
              </a:extLst>
            </p:cNvPr>
            <p:cNvSpPr txBox="1"/>
            <p:nvPr/>
          </p:nvSpPr>
          <p:spPr>
            <a:xfrm>
              <a:off x="580872" y="6209793"/>
              <a:ext cx="4005369" cy="276999"/>
            </a:xfrm>
            <a:prstGeom prst="rect">
              <a:avLst/>
            </a:prstGeom>
            <a:noFill/>
          </p:spPr>
          <p:txBody>
            <a:bodyPr wrap="square" rtlCol="0">
              <a:spAutoFit/>
            </a:bodyPr>
            <a:lstStyle/>
            <a:p>
              <a:r>
                <a:rPr lang="es-MX" sz="1200" dirty="0">
                  <a:solidFill>
                    <a:srgbClr val="717274"/>
                  </a:solidFill>
                  <a:latin typeface="Calibri Light" panose="020F0302020204030204"/>
                  <a:ea typeface="Open Sans" panose="020B0606030504020204" pitchFamily="34" charset="0"/>
                  <a:cs typeface="Open Sans" panose="020B0606030504020204" pitchFamily="34" charset="0"/>
                </a:rPr>
                <a:t>Resultado significativamente  sobre | bajo medición previa  </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9" name="Conector recto de flecha 8"/>
            <p:cNvCxnSpPr/>
            <p:nvPr/>
          </p:nvCxnSpPr>
          <p:spPr>
            <a:xfrm flipV="1">
              <a:off x="377671" y="6260968"/>
              <a:ext cx="0" cy="144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V="1">
              <a:off x="486853" y="6260968"/>
              <a:ext cx="0" cy="144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11" name="Gráfico 10"/>
          <p:cNvGraphicFramePr/>
          <p:nvPr>
            <p:extLst>
              <p:ext uri="{D42A27DB-BD31-4B8C-83A1-F6EECF244321}">
                <p14:modId xmlns:p14="http://schemas.microsoft.com/office/powerpoint/2010/main" val="2798367659"/>
              </p:ext>
            </p:extLst>
          </p:nvPr>
        </p:nvGraphicFramePr>
        <p:xfrm>
          <a:off x="4435517" y="1530359"/>
          <a:ext cx="5119010" cy="46137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4819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lstStyle/>
          <a:p>
            <a:r>
              <a:rPr lang="es-ES" dirty="0"/>
              <a:t>¿Qué Falta para Recomendar? – Evolutivo  </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09" y="888632"/>
            <a:ext cx="9162221" cy="307777"/>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Pensando en la nota de recomendación (Nota 5 en P.2) ¿Qué es lo que falta para recomendar  a (MENCIONAR MUTUALIDAD)? </a:t>
            </a:r>
          </a:p>
        </p:txBody>
      </p:sp>
      <p:graphicFrame>
        <p:nvGraphicFramePr>
          <p:cNvPr id="16" name="Gráfico 15"/>
          <p:cNvGraphicFramePr/>
          <p:nvPr>
            <p:extLst>
              <p:ext uri="{D42A27DB-BD31-4B8C-83A1-F6EECF244321}">
                <p14:modId xmlns:p14="http://schemas.microsoft.com/office/powerpoint/2010/main" val="2151968916"/>
              </p:ext>
            </p:extLst>
          </p:nvPr>
        </p:nvGraphicFramePr>
        <p:xfrm>
          <a:off x="5662720" y="1776173"/>
          <a:ext cx="5119010" cy="45765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p:cNvGraphicFramePr>
            <a:graphicFrameLocks noGrp="1"/>
          </p:cNvGraphicFramePr>
          <p:nvPr>
            <p:extLst>
              <p:ext uri="{D42A27DB-BD31-4B8C-83A1-F6EECF244321}">
                <p14:modId xmlns:p14="http://schemas.microsoft.com/office/powerpoint/2010/main" val="3960896538"/>
              </p:ext>
            </p:extLst>
          </p:nvPr>
        </p:nvGraphicFramePr>
        <p:xfrm>
          <a:off x="1288646" y="1253269"/>
          <a:ext cx="4608000" cy="5035920"/>
        </p:xfrm>
        <a:graphic>
          <a:graphicData uri="http://schemas.openxmlformats.org/drawingml/2006/table">
            <a:tbl>
              <a:tblPr>
                <a:tableStyleId>{5C22544A-7EE6-4342-B048-85BDC9FD1C3A}</a:tableStyleId>
              </a:tblPr>
              <a:tblGrid>
                <a:gridCol w="3888000">
                  <a:extLst>
                    <a:ext uri="{9D8B030D-6E8A-4147-A177-3AD203B41FA5}">
                      <a16:colId xmlns:a16="http://schemas.microsoft.com/office/drawing/2014/main" val="1022251483"/>
                    </a:ext>
                  </a:extLst>
                </a:gridCol>
                <a:gridCol w="720000">
                  <a:extLst>
                    <a:ext uri="{9D8B030D-6E8A-4147-A177-3AD203B41FA5}">
                      <a16:colId xmlns:a16="http://schemas.microsoft.com/office/drawing/2014/main" val="1122468791"/>
                    </a:ext>
                  </a:extLst>
                </a:gridCol>
              </a:tblGrid>
              <a:tr h="222078">
                <a:tc>
                  <a:txBody>
                    <a:bodyPr/>
                    <a:lstStyle/>
                    <a:p>
                      <a:pPr algn="r" fontAlgn="b"/>
                      <a:endParaRPr lang="es-ES" sz="1300" b="0" i="0" u="none" strike="noStrike" dirty="0">
                        <a:solidFill>
                          <a:schemeClr val="tx1">
                            <a:lumMod val="65000"/>
                            <a:lumOff val="35000"/>
                          </a:schemeClr>
                        </a:solidFill>
                        <a:effectLst/>
                        <a:latin typeface="+mn-lt"/>
                      </a:endParaRPr>
                    </a:p>
                  </a:txBody>
                  <a:tcPr marL="9525" marR="9525" marT="0" marB="0" anchor="ctr">
                    <a:noFill/>
                  </a:tcPr>
                </a:tc>
                <a:tc>
                  <a:txBody>
                    <a:bodyPr/>
                    <a:lstStyle/>
                    <a:p>
                      <a:pPr algn="ctr" fontAlgn="b"/>
                      <a:r>
                        <a:rPr lang="es-AR" sz="1300" b="1" i="0" u="none" strike="noStrike" dirty="0">
                          <a:solidFill>
                            <a:schemeClr val="tx1">
                              <a:lumMod val="65000"/>
                              <a:lumOff val="35000"/>
                            </a:schemeClr>
                          </a:solidFill>
                          <a:effectLst/>
                          <a:latin typeface="+mn-lt"/>
                        </a:rPr>
                        <a:t>Año </a:t>
                      </a:r>
                    </a:p>
                    <a:p>
                      <a:pPr algn="ctr" fontAlgn="b"/>
                      <a:r>
                        <a:rPr lang="es-AR" sz="1300" b="1" i="0" u="none" strike="noStrike" dirty="0">
                          <a:solidFill>
                            <a:schemeClr val="tx1">
                              <a:lumMod val="65000"/>
                              <a:lumOff val="35000"/>
                            </a:schemeClr>
                          </a:solidFill>
                          <a:effectLst/>
                          <a:latin typeface="+mn-lt"/>
                        </a:rPr>
                        <a:t>2017</a:t>
                      </a:r>
                    </a:p>
                    <a:p>
                      <a:pPr algn="ctr" fontAlgn="b"/>
                      <a:r>
                        <a:rPr lang="es-AR" sz="1300" b="1" i="0" u="none" strike="noStrike" dirty="0">
                          <a:solidFill>
                            <a:schemeClr val="tx1">
                              <a:lumMod val="65000"/>
                              <a:lumOff val="35000"/>
                            </a:schemeClr>
                          </a:solidFill>
                          <a:effectLst/>
                          <a:latin typeface="+mn-lt"/>
                        </a:rPr>
                        <a:t>(n= 134)</a:t>
                      </a:r>
                      <a:endParaRPr lang="es-ES" sz="1300" b="0" i="0" u="none" strike="noStrike" dirty="0">
                        <a:solidFill>
                          <a:schemeClr val="tx1">
                            <a:lumMod val="65000"/>
                            <a:lumOff val="35000"/>
                          </a:schemeClr>
                        </a:solidFill>
                        <a:effectLst/>
                        <a:latin typeface="+mn-lt"/>
                      </a:endParaRPr>
                    </a:p>
                  </a:txBody>
                  <a:tcPr marL="9525" marR="9525" marT="0" marB="0" anchor="ctr">
                    <a:lnB w="3175" cap="flat" cmpd="sng" algn="ctr">
                      <a:solidFill>
                        <a:srgbClr val="65D0C0"/>
                      </a:solidFill>
                      <a:prstDash val="sysDash"/>
                      <a:round/>
                      <a:headEnd type="none" w="med" len="med"/>
                      <a:tailEnd type="none" w="med" len="med"/>
                    </a:lnB>
                    <a:noFill/>
                  </a:tcPr>
                </a:tc>
                <a:extLst>
                  <a:ext uri="{0D108BD9-81ED-4DB2-BD59-A6C34878D82A}">
                    <a16:rowId xmlns:a16="http://schemas.microsoft.com/office/drawing/2014/main" val="2288988948"/>
                  </a:ext>
                </a:extLst>
              </a:tr>
              <a:tr h="222078">
                <a:tc>
                  <a:txBody>
                    <a:bodyPr/>
                    <a:lstStyle/>
                    <a:p>
                      <a:pPr algn="r" fontAlgn="b"/>
                      <a:r>
                        <a:rPr lang="es-ES" sz="1300" b="0" i="0" u="none" strike="noStrike" dirty="0">
                          <a:solidFill>
                            <a:schemeClr val="tx1">
                              <a:lumMod val="65000"/>
                              <a:lumOff val="35000"/>
                            </a:schemeClr>
                          </a:solidFill>
                          <a:effectLst/>
                          <a:latin typeface="+mn-lt"/>
                        </a:rPr>
                        <a:t>MAS AGILIDAD</a:t>
                      </a:r>
                    </a:p>
                  </a:txBody>
                  <a:tcPr marL="9525" marR="72000" marT="0" marB="0" anchor="ctr">
                    <a:noFill/>
                  </a:tcPr>
                </a:tc>
                <a:tc>
                  <a:txBody>
                    <a:bodyPr/>
                    <a:lstStyle/>
                    <a:p>
                      <a:pPr algn="ctr" fontAlgn="b"/>
                      <a:r>
                        <a:rPr lang="es-CL" sz="1200" b="0" i="0" u="none" strike="noStrike" dirty="0">
                          <a:solidFill>
                            <a:schemeClr val="bg1"/>
                          </a:solidFill>
                          <a:effectLst/>
                          <a:latin typeface="Calibri" panose="020F0502020204030204" pitchFamily="34" charset="0"/>
                        </a:rPr>
                        <a:t>45%</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extLst>
                  <a:ext uri="{0D108BD9-81ED-4DB2-BD59-A6C34878D82A}">
                    <a16:rowId xmlns:a16="http://schemas.microsoft.com/office/drawing/2014/main" val="1033862718"/>
                  </a:ext>
                </a:extLst>
              </a:tr>
              <a:tr h="222078">
                <a:tc>
                  <a:txBody>
                    <a:bodyPr/>
                    <a:lstStyle/>
                    <a:p>
                      <a:pPr algn="r" fontAlgn="b"/>
                      <a:r>
                        <a:rPr lang="es-ES" sz="1300" b="0" i="0" u="none" strike="noStrike" dirty="0">
                          <a:solidFill>
                            <a:schemeClr val="tx1">
                              <a:lumMod val="65000"/>
                              <a:lumOff val="35000"/>
                            </a:schemeClr>
                          </a:solidFill>
                          <a:effectLst/>
                          <a:latin typeface="+mn-lt"/>
                        </a:rPr>
                        <a:t>Mas agilidad / rapidez en la atención</a:t>
                      </a:r>
                    </a:p>
                  </a:txBody>
                  <a:tcPr marL="9525" marR="72000" marT="0" marB="0" anchor="ctr">
                    <a:noFill/>
                  </a:tcPr>
                </a:tc>
                <a:tc>
                  <a:txBody>
                    <a:bodyPr/>
                    <a:lstStyle/>
                    <a:p>
                      <a:pPr algn="ctr" fontAlgn="b"/>
                      <a:r>
                        <a:rPr lang="es-CL" sz="1200" b="0" i="0" u="none" strike="noStrike">
                          <a:solidFill>
                            <a:srgbClr val="000000"/>
                          </a:solidFill>
                          <a:effectLst/>
                          <a:latin typeface="Calibri" panose="020F0502020204030204" pitchFamily="34" charset="0"/>
                        </a:rPr>
                        <a:t>26%</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3996382175"/>
                  </a:ext>
                </a:extLst>
              </a:tr>
              <a:tr h="222078">
                <a:tc>
                  <a:txBody>
                    <a:bodyPr/>
                    <a:lstStyle/>
                    <a:p>
                      <a:pPr algn="r" fontAlgn="b"/>
                      <a:r>
                        <a:rPr lang="es-ES" sz="1300" b="0" i="0" u="none" strike="noStrike" dirty="0">
                          <a:solidFill>
                            <a:schemeClr val="tx1">
                              <a:lumMod val="65000"/>
                              <a:lumOff val="35000"/>
                            </a:schemeClr>
                          </a:solidFill>
                          <a:effectLst/>
                          <a:latin typeface="+mn-lt"/>
                        </a:rPr>
                        <a:t>Menos tiempo de espera</a:t>
                      </a:r>
                    </a:p>
                  </a:txBody>
                  <a:tcPr marL="9525" marR="72000" marT="0" marB="0" anchor="ctr">
                    <a:noFill/>
                  </a:tcPr>
                </a:tc>
                <a:tc>
                  <a:txBody>
                    <a:bodyPr/>
                    <a:lstStyle/>
                    <a:p>
                      <a:pPr algn="ctr" fontAlgn="b"/>
                      <a:r>
                        <a:rPr lang="es-CL" sz="1200" b="0" i="0" u="none" strike="noStrike">
                          <a:solidFill>
                            <a:srgbClr val="000000"/>
                          </a:solidFill>
                          <a:effectLst/>
                          <a:latin typeface="Calibri" panose="020F0502020204030204" pitchFamily="34" charset="0"/>
                        </a:rPr>
                        <a:t>20%</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2202417130"/>
                  </a:ext>
                </a:extLst>
              </a:tr>
              <a:tr h="222078">
                <a:tc>
                  <a:txBody>
                    <a:bodyPr/>
                    <a:lstStyle/>
                    <a:p>
                      <a:pPr algn="r" fontAlgn="b"/>
                      <a:r>
                        <a:rPr lang="es-ES" sz="1300" b="0" i="0" u="none" strike="noStrike" dirty="0">
                          <a:solidFill>
                            <a:schemeClr val="tx1">
                              <a:lumMod val="65000"/>
                              <a:lumOff val="35000"/>
                            </a:schemeClr>
                          </a:solidFill>
                          <a:effectLst/>
                          <a:latin typeface="+mn-lt"/>
                        </a:rPr>
                        <a:t>Menos burocracia</a:t>
                      </a:r>
                    </a:p>
                  </a:txBody>
                  <a:tcPr marL="9525" marR="72000" marT="0" marB="0" anchor="ctr">
                    <a:noFill/>
                  </a:tcPr>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2267976628"/>
                  </a:ext>
                </a:extLst>
              </a:tr>
              <a:tr h="222078">
                <a:tc>
                  <a:txBody>
                    <a:bodyPr/>
                    <a:lstStyle/>
                    <a:p>
                      <a:pPr algn="r" fontAlgn="b"/>
                      <a:r>
                        <a:rPr lang="es-ES" sz="1300" b="0" i="0" u="none" strike="noStrike" dirty="0">
                          <a:solidFill>
                            <a:schemeClr val="tx1">
                              <a:lumMod val="65000"/>
                              <a:lumOff val="35000"/>
                            </a:schemeClr>
                          </a:solidFill>
                          <a:effectLst/>
                          <a:latin typeface="+mn-lt"/>
                        </a:rPr>
                        <a:t>ATENCION / SERVICIO</a:t>
                      </a:r>
                    </a:p>
                  </a:txBody>
                  <a:tcPr marL="9525" marR="72000" marT="0" marB="0" anchor="ctr">
                    <a:noFill/>
                  </a:tcPr>
                </a:tc>
                <a:tc>
                  <a:txBody>
                    <a:bodyPr/>
                    <a:lstStyle/>
                    <a:p>
                      <a:pPr algn="ctr" fontAlgn="b"/>
                      <a:r>
                        <a:rPr lang="es-CL" sz="1200" b="0" i="0" u="none" strike="noStrike" dirty="0">
                          <a:solidFill>
                            <a:schemeClr val="bg1"/>
                          </a:solidFill>
                          <a:effectLst/>
                          <a:latin typeface="Calibri" panose="020F0502020204030204" pitchFamily="34" charset="0"/>
                        </a:rPr>
                        <a:t>26%</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extLst>
                  <a:ext uri="{0D108BD9-81ED-4DB2-BD59-A6C34878D82A}">
                    <a16:rowId xmlns:a16="http://schemas.microsoft.com/office/drawing/2014/main" val="1972816880"/>
                  </a:ext>
                </a:extLst>
              </a:tr>
              <a:tr h="222078">
                <a:tc>
                  <a:txBody>
                    <a:bodyPr/>
                    <a:lstStyle/>
                    <a:p>
                      <a:pPr algn="r" fontAlgn="b"/>
                      <a:r>
                        <a:rPr lang="es-ES" sz="1300" b="0" i="0" u="none" strike="noStrike" dirty="0">
                          <a:solidFill>
                            <a:schemeClr val="tx1">
                              <a:lumMod val="65000"/>
                              <a:lumOff val="35000"/>
                            </a:schemeClr>
                          </a:solidFill>
                          <a:effectLst/>
                          <a:latin typeface="+mn-lt"/>
                        </a:rPr>
                        <a:t>Mejorar atención en general</a:t>
                      </a:r>
                    </a:p>
                  </a:txBody>
                  <a:tcPr marL="9525" marR="72000" marT="0" marB="0" anchor="ctr">
                    <a:noFill/>
                  </a:tcPr>
                </a:tc>
                <a:tc>
                  <a:txBody>
                    <a:bodyPr/>
                    <a:lstStyle/>
                    <a:p>
                      <a:pPr algn="ctr" fontAlgn="b"/>
                      <a:r>
                        <a:rPr lang="es-CL" sz="1200" b="0" i="0" u="none" strike="noStrike">
                          <a:solidFill>
                            <a:srgbClr val="000000"/>
                          </a:solidFill>
                          <a:effectLst/>
                          <a:latin typeface="Calibri" panose="020F0502020204030204" pitchFamily="34" charset="0"/>
                        </a:rPr>
                        <a:t>14%</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1340819046"/>
                  </a:ext>
                </a:extLst>
              </a:tr>
              <a:tr h="222078">
                <a:tc>
                  <a:txBody>
                    <a:bodyPr/>
                    <a:lstStyle/>
                    <a:p>
                      <a:pPr algn="r" fontAlgn="b"/>
                      <a:r>
                        <a:rPr lang="es-ES" sz="1300" b="0" i="0" u="none" strike="noStrike" dirty="0">
                          <a:solidFill>
                            <a:schemeClr val="tx1">
                              <a:lumMod val="65000"/>
                              <a:lumOff val="35000"/>
                            </a:schemeClr>
                          </a:solidFill>
                          <a:effectLst/>
                          <a:latin typeface="+mn-lt"/>
                        </a:rPr>
                        <a:t>Mas preocupación por el paciente</a:t>
                      </a:r>
                    </a:p>
                  </a:txBody>
                  <a:tcPr marL="9525" marR="72000" marT="0" marB="0" anchor="ctr">
                    <a:noFill/>
                  </a:tcPr>
                </a:tc>
                <a:tc>
                  <a:txBody>
                    <a:bodyPr/>
                    <a:lstStyle/>
                    <a:p>
                      <a:pPr algn="ctr" fontAlgn="b"/>
                      <a:r>
                        <a:rPr lang="es-CL" sz="1200" b="0" i="0" u="none" strike="noStrike">
                          <a:solidFill>
                            <a:srgbClr val="000000"/>
                          </a:solidFill>
                          <a:effectLst/>
                          <a:latin typeface="Calibri" panose="020F0502020204030204" pitchFamily="34" charset="0"/>
                        </a:rPr>
                        <a:t> --</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332685025"/>
                  </a:ext>
                </a:extLst>
              </a:tr>
              <a:tr h="222078">
                <a:tc>
                  <a:txBody>
                    <a:bodyPr/>
                    <a:lstStyle/>
                    <a:p>
                      <a:pPr algn="r" fontAlgn="b"/>
                      <a:r>
                        <a:rPr lang="es-ES" sz="1300" b="0" i="0" u="none" strike="noStrike" dirty="0">
                          <a:solidFill>
                            <a:schemeClr val="tx1">
                              <a:lumMod val="65000"/>
                              <a:lumOff val="35000"/>
                            </a:schemeClr>
                          </a:solidFill>
                          <a:effectLst/>
                          <a:latin typeface="+mn-lt"/>
                        </a:rPr>
                        <a:t>Mejorar atención / actitud en recepción</a:t>
                      </a:r>
                    </a:p>
                  </a:txBody>
                  <a:tcPr marL="9525" marR="72000" marT="0" marB="0" anchor="ctr">
                    <a:noFill/>
                  </a:tcPr>
                </a:tc>
                <a:tc>
                  <a:txBody>
                    <a:bodyPr/>
                    <a:lstStyle/>
                    <a:p>
                      <a:pPr algn="ctr" fontAlgn="b"/>
                      <a:r>
                        <a:rPr lang="es-CL" sz="1200" b="0" i="0" u="none" strike="noStrike">
                          <a:solidFill>
                            <a:srgbClr val="000000"/>
                          </a:solidFill>
                          <a:effectLst/>
                          <a:latin typeface="Calibri" panose="020F0502020204030204" pitchFamily="34" charset="0"/>
                        </a:rPr>
                        <a:t>2%</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392065157"/>
                  </a:ext>
                </a:extLst>
              </a:tr>
              <a:tr h="222078">
                <a:tc>
                  <a:txBody>
                    <a:bodyPr/>
                    <a:lstStyle/>
                    <a:p>
                      <a:pPr algn="r" fontAlgn="b"/>
                      <a:r>
                        <a:rPr lang="es-ES" sz="1300" b="0" i="0" u="none" strike="noStrike" dirty="0">
                          <a:solidFill>
                            <a:schemeClr val="tx1">
                              <a:lumMod val="65000"/>
                              <a:lumOff val="35000"/>
                            </a:schemeClr>
                          </a:solidFill>
                          <a:effectLst/>
                          <a:latin typeface="+mn-lt"/>
                        </a:rPr>
                        <a:t>He tenido mala experiencia</a:t>
                      </a:r>
                    </a:p>
                  </a:txBody>
                  <a:tcPr marL="9525" marR="72000" marT="0" marB="0" anchor="ctr">
                    <a:noFill/>
                  </a:tcPr>
                </a:tc>
                <a:tc>
                  <a:txBody>
                    <a:bodyPr/>
                    <a:lstStyle/>
                    <a:p>
                      <a:pPr algn="ctr" fontAlgn="b"/>
                      <a:r>
                        <a:rPr lang="es-CL" sz="1200" b="0" i="0" u="none" strike="noStrike">
                          <a:solidFill>
                            <a:srgbClr val="000000"/>
                          </a:solidFill>
                          <a:effectLst/>
                          <a:latin typeface="Calibri" panose="020F0502020204030204" pitchFamily="34" charset="0"/>
                        </a:rPr>
                        <a:t> --</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3202764015"/>
                  </a:ext>
                </a:extLst>
              </a:tr>
              <a:tr h="222078">
                <a:tc>
                  <a:txBody>
                    <a:bodyPr/>
                    <a:lstStyle/>
                    <a:p>
                      <a:pPr algn="r" fontAlgn="b"/>
                      <a:r>
                        <a:rPr lang="es-ES" sz="1300" b="0" i="0" u="none" strike="noStrike" dirty="0">
                          <a:solidFill>
                            <a:schemeClr val="tx1">
                              <a:lumMod val="65000"/>
                              <a:lumOff val="35000"/>
                            </a:schemeClr>
                          </a:solidFill>
                          <a:effectLst/>
                          <a:latin typeface="+mn-lt"/>
                        </a:rPr>
                        <a:t>Ser profesionales en su labor</a:t>
                      </a:r>
                    </a:p>
                  </a:txBody>
                  <a:tcPr marL="9525" marR="72000" marT="0" marB="0" anchor="ctr">
                    <a:noFill/>
                  </a:tcPr>
                </a:tc>
                <a:tc>
                  <a:txBody>
                    <a:bodyPr/>
                    <a:lstStyle/>
                    <a:p>
                      <a:pPr algn="ctr" fontAlgn="b"/>
                      <a:r>
                        <a:rPr lang="es-CL" sz="1200" b="0" i="0" u="none" strike="noStrike">
                          <a:solidFill>
                            <a:srgbClr val="000000"/>
                          </a:solidFill>
                          <a:effectLst/>
                          <a:latin typeface="Calibri" panose="020F0502020204030204" pitchFamily="34" charset="0"/>
                        </a:rPr>
                        <a:t>0%</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2031004941"/>
                  </a:ext>
                </a:extLst>
              </a:tr>
              <a:tr h="222078">
                <a:tc>
                  <a:txBody>
                    <a:bodyPr/>
                    <a:lstStyle/>
                    <a:p>
                      <a:pPr algn="r" fontAlgn="b"/>
                      <a:r>
                        <a:rPr lang="es-ES" sz="1300" b="0" i="0" u="none" strike="noStrike" dirty="0">
                          <a:solidFill>
                            <a:schemeClr val="tx1">
                              <a:lumMod val="65000"/>
                              <a:lumOff val="35000"/>
                            </a:schemeClr>
                          </a:solidFill>
                          <a:effectLst/>
                          <a:latin typeface="+mn-lt"/>
                        </a:rPr>
                        <a:t>MEJORES PROFESIONALES / ESPECIALISTAS</a:t>
                      </a:r>
                    </a:p>
                  </a:txBody>
                  <a:tcPr marL="9525" marR="72000" marT="0" marB="0" anchor="ctr">
                    <a:noFill/>
                  </a:tcPr>
                </a:tc>
                <a:tc>
                  <a:txBody>
                    <a:bodyPr/>
                    <a:lstStyle/>
                    <a:p>
                      <a:pPr algn="ctr" fontAlgn="b"/>
                      <a:r>
                        <a:rPr lang="es-CL" sz="1200" b="0" i="0" u="none" strike="noStrike" dirty="0">
                          <a:solidFill>
                            <a:schemeClr val="bg1"/>
                          </a:solidFill>
                          <a:effectLst/>
                          <a:latin typeface="Calibri" panose="020F0502020204030204" pitchFamily="34" charset="0"/>
                        </a:rPr>
                        <a:t>9%</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extLst>
                  <a:ext uri="{0D108BD9-81ED-4DB2-BD59-A6C34878D82A}">
                    <a16:rowId xmlns:a16="http://schemas.microsoft.com/office/drawing/2014/main" val="100363228"/>
                  </a:ext>
                </a:extLst>
              </a:tr>
              <a:tr h="222078">
                <a:tc>
                  <a:txBody>
                    <a:bodyPr/>
                    <a:lstStyle/>
                    <a:p>
                      <a:pPr algn="r" fontAlgn="b"/>
                      <a:r>
                        <a:rPr lang="es-ES" sz="1300" b="0" i="0" u="none" strike="noStrike" dirty="0">
                          <a:solidFill>
                            <a:schemeClr val="tx1">
                              <a:lumMod val="65000"/>
                              <a:lumOff val="35000"/>
                            </a:schemeClr>
                          </a:solidFill>
                          <a:effectLst/>
                          <a:latin typeface="+mn-lt"/>
                        </a:rPr>
                        <a:t>Mejor atención médico</a:t>
                      </a:r>
                    </a:p>
                  </a:txBody>
                  <a:tcPr marL="9525" marR="72000" marT="0" marB="0" anchor="ctr">
                    <a:noFill/>
                  </a:tcPr>
                </a:tc>
                <a:tc>
                  <a:txBody>
                    <a:bodyPr/>
                    <a:lstStyle/>
                    <a:p>
                      <a:pPr algn="ctr" fontAlgn="b"/>
                      <a:r>
                        <a:rPr lang="es-CL" sz="1200" b="0" i="0" u="none" strike="noStrike">
                          <a:solidFill>
                            <a:srgbClr val="000000"/>
                          </a:solidFill>
                          <a:effectLst/>
                          <a:latin typeface="Calibri" panose="020F0502020204030204" pitchFamily="34" charset="0"/>
                        </a:rPr>
                        <a:t> --</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2474156402"/>
                  </a:ext>
                </a:extLst>
              </a:tr>
              <a:tr h="222078">
                <a:tc>
                  <a:txBody>
                    <a:bodyPr/>
                    <a:lstStyle/>
                    <a:p>
                      <a:pPr algn="r" fontAlgn="b"/>
                      <a:r>
                        <a:rPr lang="es-ES" sz="1300" b="0" i="0" u="none" strike="noStrike" dirty="0">
                          <a:solidFill>
                            <a:schemeClr val="tx1">
                              <a:lumMod val="65000"/>
                              <a:lumOff val="35000"/>
                            </a:schemeClr>
                          </a:solidFill>
                          <a:effectLst/>
                          <a:latin typeface="+mn-lt"/>
                        </a:rPr>
                        <a:t>Médicos mejor preparados / capacitados</a:t>
                      </a:r>
                    </a:p>
                  </a:txBody>
                  <a:tcPr marL="9525" marR="72000" marT="0" marB="0" anchor="ctr">
                    <a:noFill/>
                  </a:tcPr>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3099877539"/>
                  </a:ext>
                </a:extLst>
              </a:tr>
              <a:tr h="222078">
                <a:tc>
                  <a:txBody>
                    <a:bodyPr/>
                    <a:lstStyle/>
                    <a:p>
                      <a:pPr algn="r" fontAlgn="b"/>
                      <a:r>
                        <a:rPr lang="es-ES" sz="1300" b="0" i="0" u="none" strike="noStrike" dirty="0">
                          <a:solidFill>
                            <a:schemeClr val="tx1">
                              <a:lumMod val="65000"/>
                              <a:lumOff val="35000"/>
                            </a:schemeClr>
                          </a:solidFill>
                          <a:effectLst/>
                          <a:latin typeface="+mn-lt"/>
                        </a:rPr>
                        <a:t>Médicos pocos  humanos</a:t>
                      </a:r>
                    </a:p>
                  </a:txBody>
                  <a:tcPr marL="9525" marR="72000" marT="0" marB="0" anchor="ctr">
                    <a:noFill/>
                  </a:tcPr>
                </a:tc>
                <a:tc>
                  <a:txBody>
                    <a:bodyPr/>
                    <a:lstStyle/>
                    <a:p>
                      <a:pPr algn="ctr" fontAlgn="b"/>
                      <a:r>
                        <a:rPr lang="es-CL" sz="1200" b="0" i="0" u="none" strike="noStrike">
                          <a:solidFill>
                            <a:srgbClr val="000000"/>
                          </a:solidFill>
                          <a:effectLst/>
                          <a:latin typeface="Calibri" panose="020F0502020204030204" pitchFamily="34" charset="0"/>
                        </a:rPr>
                        <a:t> --</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2562679516"/>
                  </a:ext>
                </a:extLst>
              </a:tr>
              <a:tr h="222078">
                <a:tc>
                  <a:txBody>
                    <a:bodyPr/>
                    <a:lstStyle/>
                    <a:p>
                      <a:pPr algn="r" fontAlgn="b"/>
                      <a:r>
                        <a:rPr lang="es-ES" sz="1300" b="0" i="0" u="none" strike="noStrike" dirty="0">
                          <a:solidFill>
                            <a:schemeClr val="tx1">
                              <a:lumMod val="65000"/>
                              <a:lumOff val="35000"/>
                            </a:schemeClr>
                          </a:solidFill>
                          <a:effectLst/>
                          <a:latin typeface="+mn-lt"/>
                        </a:rPr>
                        <a:t>CERTEZA EN LOS DIAGNOSTICOS</a:t>
                      </a:r>
                    </a:p>
                  </a:txBody>
                  <a:tcPr marL="9525" marR="72000" marT="0" marB="0" anchor="ctr">
                    <a:noFill/>
                  </a:tcPr>
                </a:tc>
                <a:tc>
                  <a:txBody>
                    <a:bodyPr/>
                    <a:lstStyle/>
                    <a:p>
                      <a:pPr algn="ctr" fontAlgn="b"/>
                      <a:r>
                        <a:rPr lang="es-CL" sz="1200" b="0" i="0" u="none" strike="noStrike" dirty="0">
                          <a:solidFill>
                            <a:schemeClr val="bg1"/>
                          </a:solidFill>
                          <a:effectLst/>
                          <a:latin typeface="Calibri" panose="020F0502020204030204" pitchFamily="34" charset="0"/>
                        </a:rPr>
                        <a:t>21%</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extLst>
                  <a:ext uri="{0D108BD9-81ED-4DB2-BD59-A6C34878D82A}">
                    <a16:rowId xmlns:a16="http://schemas.microsoft.com/office/drawing/2014/main" val="2339831345"/>
                  </a:ext>
                </a:extLst>
              </a:tr>
              <a:tr h="222078">
                <a:tc>
                  <a:txBody>
                    <a:bodyPr/>
                    <a:lstStyle/>
                    <a:p>
                      <a:pPr algn="r" fontAlgn="b"/>
                      <a:r>
                        <a:rPr lang="es-ES" sz="1300" b="0" i="0" u="none" strike="noStrike" dirty="0">
                          <a:solidFill>
                            <a:schemeClr val="tx1">
                              <a:lumMod val="65000"/>
                              <a:lumOff val="35000"/>
                            </a:schemeClr>
                          </a:solidFill>
                          <a:effectLst/>
                          <a:latin typeface="+mn-lt"/>
                        </a:rPr>
                        <a:t>Indagar mas con exámenes, dar un diagnostico certero</a:t>
                      </a:r>
                    </a:p>
                  </a:txBody>
                  <a:tcPr marL="9525" marR="72000" marT="0" marB="0" anchor="ctr">
                    <a:noFill/>
                  </a:tcPr>
                </a:tc>
                <a:tc>
                  <a:txBody>
                    <a:bodyPr/>
                    <a:lstStyle/>
                    <a:p>
                      <a:pPr algn="ctr" fontAlgn="b"/>
                      <a:r>
                        <a:rPr lang="es-CL" sz="1200" b="0" i="0" u="none" strike="noStrike">
                          <a:solidFill>
                            <a:srgbClr val="000000"/>
                          </a:solidFill>
                          <a:effectLst/>
                          <a:latin typeface="Calibri" panose="020F0502020204030204" pitchFamily="34" charset="0"/>
                        </a:rPr>
                        <a:t>17%</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1856910865"/>
                  </a:ext>
                </a:extLst>
              </a:tr>
              <a:tr h="222078">
                <a:tc>
                  <a:txBody>
                    <a:bodyPr/>
                    <a:lstStyle/>
                    <a:p>
                      <a:pPr algn="r" fontAlgn="b"/>
                      <a:r>
                        <a:rPr lang="es-ES" sz="1300" b="0" i="0" u="none" strike="noStrike" dirty="0">
                          <a:solidFill>
                            <a:schemeClr val="tx1">
                              <a:lumMod val="65000"/>
                              <a:lumOff val="35000"/>
                            </a:schemeClr>
                          </a:solidFill>
                          <a:effectLst/>
                          <a:latin typeface="+mn-lt"/>
                        </a:rPr>
                        <a:t>El doctor no le dio/no le quería dar licencia</a:t>
                      </a:r>
                    </a:p>
                  </a:txBody>
                  <a:tcPr marL="9525" marR="72000" marT="0" marB="0" anchor="ctr">
                    <a:noFill/>
                  </a:tcPr>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889747951"/>
                  </a:ext>
                </a:extLst>
              </a:tr>
              <a:tr h="222078">
                <a:tc>
                  <a:txBody>
                    <a:bodyPr/>
                    <a:lstStyle/>
                    <a:p>
                      <a:pPr algn="r" fontAlgn="b"/>
                      <a:r>
                        <a:rPr lang="es-ES" sz="1300" b="0" i="0" u="none" strike="noStrike" dirty="0">
                          <a:solidFill>
                            <a:schemeClr val="tx1">
                              <a:lumMod val="65000"/>
                              <a:lumOff val="35000"/>
                            </a:schemeClr>
                          </a:solidFill>
                          <a:effectLst/>
                          <a:latin typeface="+mn-lt"/>
                        </a:rPr>
                        <a:t>No hay cobertura en diagnósticos</a:t>
                      </a:r>
                    </a:p>
                  </a:txBody>
                  <a:tcPr marL="9525" marR="72000" marT="0" marB="0" anchor="ctr">
                    <a:noFill/>
                  </a:tcPr>
                </a:tc>
                <a:tc>
                  <a:txBody>
                    <a:bodyPr/>
                    <a:lstStyle/>
                    <a:p>
                      <a:pPr algn="ctr" fontAlgn="b"/>
                      <a:r>
                        <a:rPr lang="es-CL" sz="1200" b="0" i="0" u="none" strike="noStrike">
                          <a:solidFill>
                            <a:srgbClr val="000000"/>
                          </a:solidFill>
                          <a:effectLst/>
                          <a:latin typeface="Calibri" panose="020F0502020204030204" pitchFamily="34" charset="0"/>
                        </a:rPr>
                        <a:t> --</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2483171529"/>
                  </a:ext>
                </a:extLst>
              </a:tr>
              <a:tr h="222078">
                <a:tc>
                  <a:txBody>
                    <a:bodyPr/>
                    <a:lstStyle/>
                    <a:p>
                      <a:pPr algn="r" fontAlgn="b"/>
                      <a:r>
                        <a:rPr lang="es-ES" sz="1300" b="0" i="0" u="none" strike="noStrike" dirty="0">
                          <a:solidFill>
                            <a:schemeClr val="tx1">
                              <a:lumMod val="65000"/>
                              <a:lumOff val="35000"/>
                            </a:schemeClr>
                          </a:solidFill>
                          <a:effectLst/>
                          <a:latin typeface="+mn-lt"/>
                        </a:rPr>
                        <a:t>PAGO DE LICENCIAS</a:t>
                      </a:r>
                    </a:p>
                  </a:txBody>
                  <a:tcPr marL="9525" marR="72000" marT="0" marB="0" anchor="ctr">
                    <a:noFill/>
                  </a:tcPr>
                </a:tc>
                <a:tc>
                  <a:txBody>
                    <a:bodyPr/>
                    <a:lstStyle/>
                    <a:p>
                      <a:pPr algn="ctr" fontAlgn="b"/>
                      <a:r>
                        <a:rPr lang="es-CL" sz="1200" b="0" i="0" u="none" strike="noStrike" dirty="0">
                          <a:solidFill>
                            <a:schemeClr val="bg1"/>
                          </a:solidFill>
                          <a:effectLst/>
                          <a:latin typeface="Calibri" panose="020F0502020204030204" pitchFamily="34" charset="0"/>
                        </a:rPr>
                        <a:t>4%</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extLst>
                  <a:ext uri="{0D108BD9-81ED-4DB2-BD59-A6C34878D82A}">
                    <a16:rowId xmlns:a16="http://schemas.microsoft.com/office/drawing/2014/main" val="263186385"/>
                  </a:ext>
                </a:extLst>
              </a:tr>
              <a:tr h="222078">
                <a:tc>
                  <a:txBody>
                    <a:bodyPr/>
                    <a:lstStyle/>
                    <a:p>
                      <a:pPr algn="r" fontAlgn="b"/>
                      <a:r>
                        <a:rPr lang="es-ES" sz="1300" b="0" i="0" u="none" strike="noStrike" dirty="0">
                          <a:solidFill>
                            <a:schemeClr val="tx1">
                              <a:lumMod val="65000"/>
                              <a:lumOff val="35000"/>
                            </a:schemeClr>
                          </a:solidFill>
                          <a:effectLst/>
                          <a:latin typeface="+mn-lt"/>
                        </a:rPr>
                        <a:t>Mejorar pagos/sistema de licencias medicas</a:t>
                      </a:r>
                    </a:p>
                  </a:txBody>
                  <a:tcPr marL="9525" marR="72000" marT="0" marB="0" anchor="ctr">
                    <a:noFill/>
                  </a:tcPr>
                </a:tc>
                <a:tc>
                  <a:txBody>
                    <a:bodyPr/>
                    <a:lstStyle/>
                    <a:p>
                      <a:pPr algn="ctr" fontAlgn="b"/>
                      <a:r>
                        <a:rPr lang="es-CL" sz="1200" b="0" i="0" u="none" strike="noStrike" dirty="0">
                          <a:solidFill>
                            <a:srgbClr val="000000"/>
                          </a:solidFill>
                          <a:effectLst/>
                          <a:latin typeface="Calibri" panose="020F0502020204030204" pitchFamily="34" charset="0"/>
                        </a:rPr>
                        <a:t>3%</a:t>
                      </a:r>
                    </a:p>
                  </a:txBody>
                  <a:tcPr marL="9525" marR="9525" marT="9525"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257172518"/>
                  </a:ext>
                </a:extLst>
              </a:tr>
            </a:tbl>
          </a:graphicData>
        </a:graphic>
      </p:graphicFrame>
      <p:sp>
        <p:nvSpPr>
          <p:cNvPr id="6" name="Rectángulo 5"/>
          <p:cNvSpPr/>
          <p:nvPr/>
        </p:nvSpPr>
        <p:spPr>
          <a:xfrm>
            <a:off x="6223379" y="1205636"/>
            <a:ext cx="1241946" cy="692497"/>
          </a:xfrm>
          <a:prstGeom prst="rect">
            <a:avLst/>
          </a:prstGeom>
        </p:spPr>
        <p:txBody>
          <a:bodyPr wrap="square">
            <a:spAutoFit/>
          </a:bodyPr>
          <a:lstStyle/>
          <a:p>
            <a:pPr algn="ctr" fontAlgn="b"/>
            <a:r>
              <a:rPr lang="es-AR" sz="1300" b="1" dirty="0">
                <a:solidFill>
                  <a:schemeClr val="tx1">
                    <a:lumMod val="65000"/>
                    <a:lumOff val="35000"/>
                  </a:schemeClr>
                </a:solidFill>
              </a:rPr>
              <a:t>Año</a:t>
            </a:r>
          </a:p>
          <a:p>
            <a:pPr algn="ctr" fontAlgn="b"/>
            <a:r>
              <a:rPr lang="es-AR" sz="1300" b="1" dirty="0">
                <a:solidFill>
                  <a:schemeClr val="tx1">
                    <a:lumMod val="65000"/>
                    <a:lumOff val="35000"/>
                  </a:schemeClr>
                </a:solidFill>
              </a:rPr>
              <a:t>2018</a:t>
            </a:r>
          </a:p>
          <a:p>
            <a:pPr algn="ctr" fontAlgn="b"/>
            <a:r>
              <a:rPr lang="es-AR" sz="1300" b="1" dirty="0">
                <a:solidFill>
                  <a:schemeClr val="tx1">
                    <a:lumMod val="65000"/>
                    <a:lumOff val="35000"/>
                  </a:schemeClr>
                </a:solidFill>
              </a:rPr>
              <a:t>(n= 135)</a:t>
            </a:r>
            <a:endParaRPr lang="es-ES" sz="1300" b="1" dirty="0">
              <a:solidFill>
                <a:schemeClr val="tx1">
                  <a:lumMod val="65000"/>
                  <a:lumOff val="35000"/>
                </a:schemeClr>
              </a:solidFill>
            </a:endParaRPr>
          </a:p>
        </p:txBody>
      </p:sp>
      <p:cxnSp>
        <p:nvCxnSpPr>
          <p:cNvPr id="13" name="Conector recto de flecha 12"/>
          <p:cNvCxnSpPr/>
          <p:nvPr/>
        </p:nvCxnSpPr>
        <p:spPr>
          <a:xfrm flipV="1">
            <a:off x="7191575" y="3203857"/>
            <a:ext cx="0" cy="180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V="1">
            <a:off x="7720701" y="4064425"/>
            <a:ext cx="0" cy="180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V="1">
            <a:off x="7161902" y="4302481"/>
            <a:ext cx="0" cy="180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 name="Grupo 11"/>
          <p:cNvGrpSpPr/>
          <p:nvPr/>
        </p:nvGrpSpPr>
        <p:grpSpPr>
          <a:xfrm>
            <a:off x="377671" y="6209793"/>
            <a:ext cx="4208570" cy="276999"/>
            <a:chOff x="377671" y="6209793"/>
            <a:chExt cx="4208570" cy="276999"/>
          </a:xfrm>
        </p:grpSpPr>
        <p:sp>
          <p:nvSpPr>
            <p:cNvPr id="17" name="CuadroTexto 16">
              <a:extLst>
                <a:ext uri="{FF2B5EF4-FFF2-40B4-BE49-F238E27FC236}">
                  <a16:creationId xmlns:a16="http://schemas.microsoft.com/office/drawing/2014/main" id="{EB2C6935-35BE-494D-A468-DDF674171B40}"/>
                </a:ext>
              </a:extLst>
            </p:cNvPr>
            <p:cNvSpPr txBox="1"/>
            <p:nvPr/>
          </p:nvSpPr>
          <p:spPr>
            <a:xfrm>
              <a:off x="580872" y="6209793"/>
              <a:ext cx="4005369" cy="276999"/>
            </a:xfrm>
            <a:prstGeom prst="rect">
              <a:avLst/>
            </a:prstGeom>
            <a:noFill/>
          </p:spPr>
          <p:txBody>
            <a:bodyPr wrap="square" rtlCol="0">
              <a:spAutoFit/>
            </a:bodyPr>
            <a:lstStyle/>
            <a:p>
              <a:r>
                <a:rPr lang="es-MX" sz="1200" dirty="0">
                  <a:solidFill>
                    <a:srgbClr val="717274"/>
                  </a:solidFill>
                  <a:latin typeface="Calibri Light" panose="020F0302020204030204"/>
                  <a:ea typeface="Open Sans" panose="020B0606030504020204" pitchFamily="34" charset="0"/>
                  <a:cs typeface="Open Sans" panose="020B0606030504020204" pitchFamily="34" charset="0"/>
                </a:rPr>
                <a:t>Resultado significativamente  sobre | bajo medición previa  </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18" name="Conector recto de flecha 17"/>
            <p:cNvCxnSpPr/>
            <p:nvPr/>
          </p:nvCxnSpPr>
          <p:spPr>
            <a:xfrm flipV="1">
              <a:off x="377671" y="6260968"/>
              <a:ext cx="0" cy="144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V="1">
              <a:off x="486853" y="6260968"/>
              <a:ext cx="0" cy="144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369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lstStyle/>
          <a:p>
            <a:r>
              <a:rPr lang="es-ES" dirty="0"/>
              <a:t>¿Qué Falta para Recomendar? – Según mutualidad </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09" y="888632"/>
            <a:ext cx="9162221" cy="307777"/>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Pensando en la nota de recomendación (Nota 5 en P.2) ¿Qué es lo que falta para recomendar  a (MENCIONAR MUTUALIDAD)? </a:t>
            </a:r>
          </a:p>
        </p:txBody>
      </p:sp>
      <p:graphicFrame>
        <p:nvGraphicFramePr>
          <p:cNvPr id="2" name="Tabla 1"/>
          <p:cNvGraphicFramePr>
            <a:graphicFrameLocks noGrp="1"/>
          </p:cNvGraphicFramePr>
          <p:nvPr/>
        </p:nvGraphicFramePr>
        <p:xfrm>
          <a:off x="1288646" y="1253269"/>
          <a:ext cx="4608000" cy="4837560"/>
        </p:xfrm>
        <a:graphic>
          <a:graphicData uri="http://schemas.openxmlformats.org/drawingml/2006/table">
            <a:tbl>
              <a:tblPr>
                <a:tableStyleId>{5C22544A-7EE6-4342-B048-85BDC9FD1C3A}</a:tableStyleId>
              </a:tblPr>
              <a:tblGrid>
                <a:gridCol w="3888000">
                  <a:extLst>
                    <a:ext uri="{9D8B030D-6E8A-4147-A177-3AD203B41FA5}">
                      <a16:colId xmlns:a16="http://schemas.microsoft.com/office/drawing/2014/main" val="1022251483"/>
                    </a:ext>
                  </a:extLst>
                </a:gridCol>
                <a:gridCol w="720000">
                  <a:extLst>
                    <a:ext uri="{9D8B030D-6E8A-4147-A177-3AD203B41FA5}">
                      <a16:colId xmlns:a16="http://schemas.microsoft.com/office/drawing/2014/main" val="1122468791"/>
                    </a:ext>
                  </a:extLst>
                </a:gridCol>
              </a:tblGrid>
              <a:tr h="396000">
                <a:tc>
                  <a:txBody>
                    <a:bodyPr/>
                    <a:lstStyle/>
                    <a:p>
                      <a:pPr algn="r" fontAlgn="b"/>
                      <a:endParaRPr lang="es-ES" sz="1300" b="0" i="0" u="none" strike="noStrike" dirty="0">
                        <a:solidFill>
                          <a:schemeClr val="tx1">
                            <a:lumMod val="65000"/>
                            <a:lumOff val="35000"/>
                          </a:schemeClr>
                        </a:solidFill>
                        <a:effectLst/>
                        <a:latin typeface="+mn-lt"/>
                      </a:endParaRPr>
                    </a:p>
                  </a:txBody>
                  <a:tcPr marL="9525" marR="9525" marT="0" marB="0" anchor="ctr">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12700" cmpd="sng">
                      <a:noFill/>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8988948"/>
                  </a:ext>
                </a:extLst>
              </a:tr>
              <a:tr h="222078">
                <a:tc>
                  <a:txBody>
                    <a:bodyPr/>
                    <a:lstStyle/>
                    <a:p>
                      <a:pPr algn="r" fontAlgn="b"/>
                      <a:r>
                        <a:rPr lang="es-ES" sz="1300" b="0" i="0" u="none" strike="noStrike" dirty="0">
                          <a:solidFill>
                            <a:schemeClr val="tx1">
                              <a:lumMod val="65000"/>
                              <a:lumOff val="35000"/>
                            </a:schemeClr>
                          </a:solidFill>
                          <a:effectLst/>
                          <a:latin typeface="+mn-lt"/>
                        </a:rPr>
                        <a:t>MAS AGILIDAD</a:t>
                      </a:r>
                    </a:p>
                  </a:txBody>
                  <a:tcPr marL="9525" marR="72000" marT="0" marB="0" anchor="ctr">
                    <a:lnR w="12700" cmpd="sng">
                      <a:noFill/>
                    </a:lnR>
                    <a:noFill/>
                  </a:tcPr>
                </a:tc>
                <a:tc>
                  <a:txBody>
                    <a:bodyPr/>
                    <a:lstStyle/>
                    <a:p>
                      <a:pPr algn="ctr" fontAlgn="b"/>
                      <a:endParaRPr lang="es-ES" sz="1300" b="0" i="0" u="none" strike="noStrike" dirty="0">
                        <a:solidFill>
                          <a:schemeClr val="bg1"/>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3862718"/>
                  </a:ext>
                </a:extLst>
              </a:tr>
              <a:tr h="222078">
                <a:tc>
                  <a:txBody>
                    <a:bodyPr/>
                    <a:lstStyle/>
                    <a:p>
                      <a:pPr algn="r" fontAlgn="b"/>
                      <a:r>
                        <a:rPr lang="es-ES" sz="1300" b="0" i="0" u="none" strike="noStrike" dirty="0">
                          <a:solidFill>
                            <a:schemeClr val="tx1">
                              <a:lumMod val="65000"/>
                              <a:lumOff val="35000"/>
                            </a:schemeClr>
                          </a:solidFill>
                          <a:effectLst/>
                          <a:latin typeface="+mn-lt"/>
                        </a:rPr>
                        <a:t>Mas agilidad / rapidez en la atención</a:t>
                      </a:r>
                    </a:p>
                  </a:txBody>
                  <a:tcPr marL="9525" marR="72000" marT="0" marB="0" anchor="ctr">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382175"/>
                  </a:ext>
                </a:extLst>
              </a:tr>
              <a:tr h="222078">
                <a:tc>
                  <a:txBody>
                    <a:bodyPr/>
                    <a:lstStyle/>
                    <a:p>
                      <a:pPr algn="r" fontAlgn="b"/>
                      <a:r>
                        <a:rPr lang="es-ES" sz="1300" b="0" i="0" u="none" strike="noStrike" dirty="0">
                          <a:solidFill>
                            <a:schemeClr val="tx1">
                              <a:lumMod val="65000"/>
                              <a:lumOff val="35000"/>
                            </a:schemeClr>
                          </a:solidFill>
                          <a:effectLst/>
                          <a:latin typeface="+mn-lt"/>
                        </a:rPr>
                        <a:t>Menos tiempo de espera</a:t>
                      </a:r>
                    </a:p>
                  </a:txBody>
                  <a:tcPr marL="9525" marR="72000" marT="0" marB="0" anchor="ctr">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2417130"/>
                  </a:ext>
                </a:extLst>
              </a:tr>
              <a:tr h="222078">
                <a:tc>
                  <a:txBody>
                    <a:bodyPr/>
                    <a:lstStyle/>
                    <a:p>
                      <a:pPr algn="r" fontAlgn="b"/>
                      <a:r>
                        <a:rPr lang="es-ES" sz="1300" b="0" i="0" u="none" strike="noStrike" dirty="0">
                          <a:solidFill>
                            <a:schemeClr val="tx1">
                              <a:lumMod val="65000"/>
                              <a:lumOff val="35000"/>
                            </a:schemeClr>
                          </a:solidFill>
                          <a:effectLst/>
                          <a:latin typeface="+mn-lt"/>
                        </a:rPr>
                        <a:t>Menos burocracia</a:t>
                      </a:r>
                    </a:p>
                  </a:txBody>
                  <a:tcPr marL="9525" marR="72000" marT="0" marB="0" anchor="ctr">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976628"/>
                  </a:ext>
                </a:extLst>
              </a:tr>
              <a:tr h="222078">
                <a:tc>
                  <a:txBody>
                    <a:bodyPr/>
                    <a:lstStyle/>
                    <a:p>
                      <a:pPr algn="r" fontAlgn="b"/>
                      <a:r>
                        <a:rPr lang="es-ES" sz="1300" b="0" i="0" u="none" strike="noStrike" dirty="0">
                          <a:solidFill>
                            <a:schemeClr val="tx1">
                              <a:lumMod val="65000"/>
                              <a:lumOff val="35000"/>
                            </a:schemeClr>
                          </a:solidFill>
                          <a:effectLst/>
                          <a:latin typeface="+mn-lt"/>
                        </a:rPr>
                        <a:t>ATENCION / SERVICIO</a:t>
                      </a:r>
                    </a:p>
                  </a:txBody>
                  <a:tcPr marL="9525" marR="72000" marT="0" marB="0" anchor="ctr">
                    <a:lnR w="12700" cmpd="sng">
                      <a:noFill/>
                    </a:lnR>
                    <a:noFill/>
                  </a:tcPr>
                </a:tc>
                <a:tc>
                  <a:txBody>
                    <a:bodyPr/>
                    <a:lstStyle/>
                    <a:p>
                      <a:pPr algn="ctr" fontAlgn="b"/>
                      <a:endParaRPr lang="es-ES" sz="1300" b="0" i="0" u="none" strike="noStrike" dirty="0">
                        <a:solidFill>
                          <a:schemeClr val="bg1"/>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816880"/>
                  </a:ext>
                </a:extLst>
              </a:tr>
              <a:tr h="222078">
                <a:tc>
                  <a:txBody>
                    <a:bodyPr/>
                    <a:lstStyle/>
                    <a:p>
                      <a:pPr algn="r" fontAlgn="b"/>
                      <a:r>
                        <a:rPr lang="es-ES" sz="1300" b="0" i="0" u="none" strike="noStrike" dirty="0">
                          <a:solidFill>
                            <a:schemeClr val="tx1">
                              <a:lumMod val="65000"/>
                              <a:lumOff val="35000"/>
                            </a:schemeClr>
                          </a:solidFill>
                          <a:effectLst/>
                          <a:latin typeface="+mn-lt"/>
                        </a:rPr>
                        <a:t>Mejorar atención en general</a:t>
                      </a:r>
                    </a:p>
                  </a:txBody>
                  <a:tcPr marL="9525" marR="72000" marT="0" marB="0" anchor="ctr">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0819046"/>
                  </a:ext>
                </a:extLst>
              </a:tr>
              <a:tr h="222078">
                <a:tc>
                  <a:txBody>
                    <a:bodyPr/>
                    <a:lstStyle/>
                    <a:p>
                      <a:pPr algn="r" fontAlgn="b"/>
                      <a:r>
                        <a:rPr lang="es-ES" sz="1300" b="0" i="0" u="none" strike="noStrike">
                          <a:solidFill>
                            <a:schemeClr val="tx1">
                              <a:lumMod val="65000"/>
                              <a:lumOff val="35000"/>
                            </a:schemeClr>
                          </a:solidFill>
                          <a:effectLst/>
                          <a:latin typeface="+mn-lt"/>
                        </a:rPr>
                        <a:t>Mas preocupación por el paciente</a:t>
                      </a:r>
                    </a:p>
                  </a:txBody>
                  <a:tcPr marL="9525" marR="72000" marT="0" marB="0" anchor="ctr">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685025"/>
                  </a:ext>
                </a:extLst>
              </a:tr>
              <a:tr h="222078">
                <a:tc>
                  <a:txBody>
                    <a:bodyPr/>
                    <a:lstStyle/>
                    <a:p>
                      <a:pPr algn="r" fontAlgn="b"/>
                      <a:r>
                        <a:rPr lang="es-ES" sz="1300" b="0" i="0" u="none" strike="noStrike" dirty="0">
                          <a:solidFill>
                            <a:schemeClr val="tx1">
                              <a:lumMod val="65000"/>
                              <a:lumOff val="35000"/>
                            </a:schemeClr>
                          </a:solidFill>
                          <a:effectLst/>
                          <a:latin typeface="+mn-lt"/>
                        </a:rPr>
                        <a:t>Mejorar atención / actitud en recepción</a:t>
                      </a:r>
                    </a:p>
                  </a:txBody>
                  <a:tcPr marL="9525" marR="72000" marT="0" marB="0" anchor="ctr">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065157"/>
                  </a:ext>
                </a:extLst>
              </a:tr>
              <a:tr h="222078">
                <a:tc>
                  <a:txBody>
                    <a:bodyPr/>
                    <a:lstStyle/>
                    <a:p>
                      <a:pPr algn="r" fontAlgn="b"/>
                      <a:r>
                        <a:rPr lang="es-ES" sz="1300" b="0" i="0" u="none" strike="noStrike">
                          <a:solidFill>
                            <a:schemeClr val="tx1">
                              <a:lumMod val="65000"/>
                              <a:lumOff val="35000"/>
                            </a:schemeClr>
                          </a:solidFill>
                          <a:effectLst/>
                          <a:latin typeface="+mn-lt"/>
                        </a:rPr>
                        <a:t>He tenido mala experiencia</a:t>
                      </a:r>
                    </a:p>
                  </a:txBody>
                  <a:tcPr marL="9525" marR="72000" marT="0" marB="0" anchor="ctr">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2764015"/>
                  </a:ext>
                </a:extLst>
              </a:tr>
              <a:tr h="222078">
                <a:tc>
                  <a:txBody>
                    <a:bodyPr/>
                    <a:lstStyle/>
                    <a:p>
                      <a:pPr algn="r" fontAlgn="b"/>
                      <a:r>
                        <a:rPr lang="es-ES" sz="1300" b="0" i="0" u="none" strike="noStrike" dirty="0">
                          <a:solidFill>
                            <a:schemeClr val="tx1">
                              <a:lumMod val="65000"/>
                              <a:lumOff val="35000"/>
                            </a:schemeClr>
                          </a:solidFill>
                          <a:effectLst/>
                          <a:latin typeface="+mn-lt"/>
                        </a:rPr>
                        <a:t>Ser profesionales en su labor</a:t>
                      </a:r>
                    </a:p>
                  </a:txBody>
                  <a:tcPr marL="9525" marR="72000" marT="0" marB="0" anchor="ctr">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1004941"/>
                  </a:ext>
                </a:extLst>
              </a:tr>
              <a:tr h="222078">
                <a:tc>
                  <a:txBody>
                    <a:bodyPr/>
                    <a:lstStyle/>
                    <a:p>
                      <a:pPr algn="r" fontAlgn="b"/>
                      <a:r>
                        <a:rPr lang="es-ES" sz="1300" b="0" i="0" u="none" strike="noStrike" dirty="0">
                          <a:solidFill>
                            <a:schemeClr val="tx1">
                              <a:lumMod val="65000"/>
                              <a:lumOff val="35000"/>
                            </a:schemeClr>
                          </a:solidFill>
                          <a:effectLst/>
                          <a:latin typeface="+mn-lt"/>
                        </a:rPr>
                        <a:t>MEJORES PROFESIONALES / ESPECIALISTAS</a:t>
                      </a:r>
                    </a:p>
                  </a:txBody>
                  <a:tcPr marL="9525" marR="72000" marT="0" marB="0" anchor="ctr">
                    <a:lnR w="12700" cmpd="sng">
                      <a:noFill/>
                    </a:lnR>
                    <a:noFill/>
                  </a:tcPr>
                </a:tc>
                <a:tc>
                  <a:txBody>
                    <a:bodyPr/>
                    <a:lstStyle/>
                    <a:p>
                      <a:pPr algn="ctr" fontAlgn="b"/>
                      <a:endParaRPr lang="es-ES" sz="1300" b="0" i="0" u="none" strike="noStrike" dirty="0">
                        <a:solidFill>
                          <a:schemeClr val="bg1"/>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63228"/>
                  </a:ext>
                </a:extLst>
              </a:tr>
              <a:tr h="222078">
                <a:tc>
                  <a:txBody>
                    <a:bodyPr/>
                    <a:lstStyle/>
                    <a:p>
                      <a:pPr algn="r" fontAlgn="b"/>
                      <a:r>
                        <a:rPr lang="es-ES" sz="1300" b="0" i="0" u="none" strike="noStrike">
                          <a:solidFill>
                            <a:schemeClr val="tx1">
                              <a:lumMod val="65000"/>
                              <a:lumOff val="35000"/>
                            </a:schemeClr>
                          </a:solidFill>
                          <a:effectLst/>
                          <a:latin typeface="+mn-lt"/>
                        </a:rPr>
                        <a:t>Mejor atención medico</a:t>
                      </a:r>
                    </a:p>
                  </a:txBody>
                  <a:tcPr marL="9525" marR="72000" marT="0" marB="0" anchor="ctr">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4156402"/>
                  </a:ext>
                </a:extLst>
              </a:tr>
              <a:tr h="222078">
                <a:tc>
                  <a:txBody>
                    <a:bodyPr/>
                    <a:lstStyle/>
                    <a:p>
                      <a:pPr algn="r" fontAlgn="b"/>
                      <a:r>
                        <a:rPr lang="es-ES" sz="1300" b="0" i="0" u="none" strike="noStrike" dirty="0">
                          <a:solidFill>
                            <a:schemeClr val="tx1">
                              <a:lumMod val="65000"/>
                              <a:lumOff val="35000"/>
                            </a:schemeClr>
                          </a:solidFill>
                          <a:effectLst/>
                          <a:latin typeface="+mn-lt"/>
                        </a:rPr>
                        <a:t>Médicos mejor preparados / capacitados</a:t>
                      </a:r>
                    </a:p>
                  </a:txBody>
                  <a:tcPr marL="9525" marR="72000" marT="0" marB="0" anchor="ctr">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9877539"/>
                  </a:ext>
                </a:extLst>
              </a:tr>
              <a:tr h="222078">
                <a:tc>
                  <a:txBody>
                    <a:bodyPr/>
                    <a:lstStyle/>
                    <a:p>
                      <a:pPr algn="r" fontAlgn="b"/>
                      <a:r>
                        <a:rPr lang="es-ES" sz="1300" b="0" i="0" u="none" strike="noStrike">
                          <a:solidFill>
                            <a:schemeClr val="tx1">
                              <a:lumMod val="65000"/>
                              <a:lumOff val="35000"/>
                            </a:schemeClr>
                          </a:solidFill>
                          <a:effectLst/>
                          <a:latin typeface="+mn-lt"/>
                        </a:rPr>
                        <a:t>Médicos pocos  humanos</a:t>
                      </a:r>
                    </a:p>
                  </a:txBody>
                  <a:tcPr marL="9525" marR="72000" marT="0" marB="0" anchor="ctr">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2679516"/>
                  </a:ext>
                </a:extLst>
              </a:tr>
              <a:tr h="222078">
                <a:tc>
                  <a:txBody>
                    <a:bodyPr/>
                    <a:lstStyle/>
                    <a:p>
                      <a:pPr algn="r" fontAlgn="b"/>
                      <a:r>
                        <a:rPr lang="es-ES" sz="1300" b="0" i="0" u="none" strike="noStrike" dirty="0">
                          <a:solidFill>
                            <a:schemeClr val="tx1">
                              <a:lumMod val="65000"/>
                              <a:lumOff val="35000"/>
                            </a:schemeClr>
                          </a:solidFill>
                          <a:effectLst/>
                          <a:latin typeface="+mn-lt"/>
                        </a:rPr>
                        <a:t>CERTEZA EN LOS DIAGNOSTICOS</a:t>
                      </a:r>
                    </a:p>
                  </a:txBody>
                  <a:tcPr marL="9525" marR="72000" marT="0" marB="0" anchor="ctr">
                    <a:lnR w="12700" cmpd="sng">
                      <a:noFill/>
                    </a:lnR>
                    <a:noFill/>
                  </a:tcPr>
                </a:tc>
                <a:tc>
                  <a:txBody>
                    <a:bodyPr/>
                    <a:lstStyle/>
                    <a:p>
                      <a:pPr algn="ctr" fontAlgn="b"/>
                      <a:endParaRPr lang="es-ES" sz="1300" b="0" i="0" u="none" strike="noStrike" dirty="0">
                        <a:solidFill>
                          <a:schemeClr val="bg1"/>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9831345"/>
                  </a:ext>
                </a:extLst>
              </a:tr>
              <a:tr h="222078">
                <a:tc>
                  <a:txBody>
                    <a:bodyPr/>
                    <a:lstStyle/>
                    <a:p>
                      <a:pPr algn="r" fontAlgn="b"/>
                      <a:r>
                        <a:rPr lang="es-ES" sz="1300" b="0" i="0" u="none" strike="noStrike" dirty="0">
                          <a:solidFill>
                            <a:schemeClr val="tx1">
                              <a:lumMod val="65000"/>
                              <a:lumOff val="35000"/>
                            </a:schemeClr>
                          </a:solidFill>
                          <a:effectLst/>
                          <a:latin typeface="+mn-lt"/>
                        </a:rPr>
                        <a:t>Indagar mas con exámenes, dar un diagnostico certero</a:t>
                      </a:r>
                    </a:p>
                  </a:txBody>
                  <a:tcPr marL="9525" marR="72000" marT="0" marB="0" anchor="ctr">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910865"/>
                  </a:ext>
                </a:extLst>
              </a:tr>
              <a:tr h="222078">
                <a:tc>
                  <a:txBody>
                    <a:bodyPr/>
                    <a:lstStyle/>
                    <a:p>
                      <a:pPr algn="r" fontAlgn="b"/>
                      <a:r>
                        <a:rPr lang="es-ES" sz="1300" b="0" i="0" u="none" strike="noStrike" dirty="0">
                          <a:solidFill>
                            <a:schemeClr val="tx1">
                              <a:lumMod val="65000"/>
                              <a:lumOff val="35000"/>
                            </a:schemeClr>
                          </a:solidFill>
                          <a:effectLst/>
                          <a:latin typeface="+mn-lt"/>
                        </a:rPr>
                        <a:t>El doctor no le dio/no le quería dar licencia</a:t>
                      </a:r>
                    </a:p>
                  </a:txBody>
                  <a:tcPr marL="9525" marR="72000" marT="0" marB="0" anchor="ctr">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9747951"/>
                  </a:ext>
                </a:extLst>
              </a:tr>
              <a:tr h="222078">
                <a:tc>
                  <a:txBody>
                    <a:bodyPr/>
                    <a:lstStyle/>
                    <a:p>
                      <a:pPr algn="r" fontAlgn="b"/>
                      <a:r>
                        <a:rPr lang="es-ES" sz="1300" b="0" i="0" u="none" strike="noStrike" dirty="0">
                          <a:solidFill>
                            <a:schemeClr val="tx1">
                              <a:lumMod val="65000"/>
                              <a:lumOff val="35000"/>
                            </a:schemeClr>
                          </a:solidFill>
                          <a:effectLst/>
                          <a:latin typeface="+mn-lt"/>
                        </a:rPr>
                        <a:t>No hay cobertura en diagnósticos</a:t>
                      </a:r>
                    </a:p>
                  </a:txBody>
                  <a:tcPr marL="9525" marR="72000" marT="0" marB="0" anchor="ctr">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3171529"/>
                  </a:ext>
                </a:extLst>
              </a:tr>
              <a:tr h="222078">
                <a:tc>
                  <a:txBody>
                    <a:bodyPr/>
                    <a:lstStyle/>
                    <a:p>
                      <a:pPr algn="r" fontAlgn="b"/>
                      <a:r>
                        <a:rPr lang="es-ES" sz="1300" b="0" i="0" u="none" strike="noStrike" dirty="0">
                          <a:solidFill>
                            <a:schemeClr val="tx1">
                              <a:lumMod val="65000"/>
                              <a:lumOff val="35000"/>
                            </a:schemeClr>
                          </a:solidFill>
                          <a:effectLst/>
                          <a:latin typeface="+mn-lt"/>
                        </a:rPr>
                        <a:t>PAGO DE LICENCIAS</a:t>
                      </a:r>
                    </a:p>
                  </a:txBody>
                  <a:tcPr marL="9525" marR="72000" marT="0" marB="0" anchor="ctr">
                    <a:lnR w="12700" cmpd="sng">
                      <a:noFill/>
                    </a:lnR>
                    <a:noFill/>
                  </a:tcPr>
                </a:tc>
                <a:tc>
                  <a:txBody>
                    <a:bodyPr/>
                    <a:lstStyle/>
                    <a:p>
                      <a:pPr algn="ctr" fontAlgn="b"/>
                      <a:endParaRPr lang="es-ES" sz="1300" b="0" i="0" u="none" strike="noStrike" dirty="0">
                        <a:solidFill>
                          <a:schemeClr val="bg1"/>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186385"/>
                  </a:ext>
                </a:extLst>
              </a:tr>
              <a:tr h="222078">
                <a:tc>
                  <a:txBody>
                    <a:bodyPr/>
                    <a:lstStyle/>
                    <a:p>
                      <a:pPr algn="r" fontAlgn="b"/>
                      <a:r>
                        <a:rPr lang="es-ES" sz="1300" b="0" i="0" u="none" strike="noStrike" dirty="0">
                          <a:solidFill>
                            <a:schemeClr val="tx1">
                              <a:lumMod val="65000"/>
                              <a:lumOff val="35000"/>
                            </a:schemeClr>
                          </a:solidFill>
                          <a:effectLst/>
                          <a:latin typeface="+mn-lt"/>
                        </a:rPr>
                        <a:t>Mejorar pagos/sistema de licencias medicas</a:t>
                      </a:r>
                    </a:p>
                  </a:txBody>
                  <a:tcPr marL="9525" marR="72000" marT="0" marB="0" anchor="ctr">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172518"/>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662452186"/>
              </p:ext>
            </p:extLst>
          </p:nvPr>
        </p:nvGraphicFramePr>
        <p:xfrm>
          <a:off x="7878883" y="1311167"/>
          <a:ext cx="2160000" cy="4807320"/>
        </p:xfrm>
        <a:graphic>
          <a:graphicData uri="http://schemas.openxmlformats.org/drawingml/2006/table">
            <a:tbl>
              <a:tblPr>
                <a:tableStyleId>{5C22544A-7EE6-4342-B048-85BDC9FD1C3A}</a:tableStyleId>
              </a:tblPr>
              <a:tblGrid>
                <a:gridCol w="720000">
                  <a:extLst>
                    <a:ext uri="{9D8B030D-6E8A-4147-A177-3AD203B41FA5}">
                      <a16:colId xmlns:a16="http://schemas.microsoft.com/office/drawing/2014/main" val="848768024"/>
                    </a:ext>
                  </a:extLst>
                </a:gridCol>
                <a:gridCol w="720000">
                  <a:extLst>
                    <a:ext uri="{9D8B030D-6E8A-4147-A177-3AD203B41FA5}">
                      <a16:colId xmlns:a16="http://schemas.microsoft.com/office/drawing/2014/main" val="736592475"/>
                    </a:ext>
                  </a:extLst>
                </a:gridCol>
                <a:gridCol w="720000">
                  <a:extLst>
                    <a:ext uri="{9D8B030D-6E8A-4147-A177-3AD203B41FA5}">
                      <a16:colId xmlns:a16="http://schemas.microsoft.com/office/drawing/2014/main" val="2487137644"/>
                    </a:ext>
                  </a:extLst>
                </a:gridCol>
              </a:tblGrid>
              <a:tr h="222078">
                <a:tc>
                  <a:txBody>
                    <a:bodyPr/>
                    <a:lstStyle/>
                    <a:p>
                      <a:pPr algn="ctr" fontAlgn="b"/>
                      <a:r>
                        <a:rPr lang="es-AR" sz="1400" b="0" i="0" u="none" strike="noStrike" dirty="0">
                          <a:solidFill>
                            <a:schemeClr val="tx1">
                              <a:lumMod val="65000"/>
                              <a:lumOff val="35000"/>
                            </a:schemeClr>
                          </a:solidFill>
                          <a:effectLst/>
                          <a:latin typeface="+mn-lt"/>
                        </a:rPr>
                        <a:t>ACHS</a:t>
                      </a:r>
                    </a:p>
                    <a:p>
                      <a:pPr algn="ctr" fontAlgn="b"/>
                      <a:r>
                        <a:rPr lang="es-AR" sz="1000" b="0" i="0" u="none" strike="noStrike" dirty="0">
                          <a:solidFill>
                            <a:schemeClr val="tx1">
                              <a:lumMod val="65000"/>
                              <a:lumOff val="35000"/>
                            </a:schemeClr>
                          </a:solidFill>
                          <a:effectLst/>
                          <a:latin typeface="+mn-lt"/>
                        </a:rPr>
                        <a:t>(33)</a:t>
                      </a:r>
                      <a:endParaRPr lang="es-ES" sz="1000" b="0" i="0" u="none" strike="noStrike" dirty="0">
                        <a:solidFill>
                          <a:schemeClr val="tx1">
                            <a:lumMod val="65000"/>
                            <a:lumOff val="35000"/>
                          </a:schemeClr>
                        </a:solidFill>
                        <a:effectLst/>
                        <a:latin typeface="+mn-lt"/>
                      </a:endParaRPr>
                    </a:p>
                  </a:txBody>
                  <a:tcPr marL="36000" marR="36000" marT="0" marB="0" anchor="ctr">
                    <a:lnB w="3175" cap="flat" cmpd="sng" algn="ctr">
                      <a:solidFill>
                        <a:srgbClr val="65D0C0"/>
                      </a:solidFill>
                      <a:prstDash val="sysDash"/>
                      <a:round/>
                      <a:headEnd type="none" w="med" len="med"/>
                      <a:tailEnd type="none" w="med" len="med"/>
                    </a:lnB>
                    <a:noFill/>
                  </a:tcPr>
                </a:tc>
                <a:tc>
                  <a:txBody>
                    <a:bodyPr/>
                    <a:lstStyle/>
                    <a:p>
                      <a:pPr algn="ctr" fontAlgn="b"/>
                      <a:r>
                        <a:rPr lang="es-AR" sz="1400" b="0" i="0" u="none" strike="noStrike" dirty="0">
                          <a:solidFill>
                            <a:schemeClr val="tx1">
                              <a:lumMod val="65000"/>
                              <a:lumOff val="35000"/>
                            </a:schemeClr>
                          </a:solidFill>
                          <a:effectLst/>
                          <a:latin typeface="+mn-lt"/>
                        </a:rPr>
                        <a:t>MUTUAL</a:t>
                      </a:r>
                    </a:p>
                    <a:p>
                      <a:pPr algn="ctr" fontAlgn="b"/>
                      <a:r>
                        <a:rPr lang="es-AR" sz="1000" b="0" i="0" u="none" strike="noStrike" dirty="0">
                          <a:solidFill>
                            <a:schemeClr val="tx1">
                              <a:lumMod val="65000"/>
                              <a:lumOff val="35000"/>
                            </a:schemeClr>
                          </a:solidFill>
                          <a:effectLst/>
                          <a:latin typeface="+mn-lt"/>
                        </a:rPr>
                        <a:t>(48)</a:t>
                      </a:r>
                      <a:endParaRPr lang="es-ES" sz="1000" b="0" i="0" u="none" strike="noStrike" dirty="0">
                        <a:solidFill>
                          <a:schemeClr val="tx1">
                            <a:lumMod val="65000"/>
                            <a:lumOff val="35000"/>
                          </a:schemeClr>
                        </a:solidFill>
                        <a:effectLst/>
                        <a:latin typeface="+mn-lt"/>
                      </a:endParaRPr>
                    </a:p>
                  </a:txBody>
                  <a:tcPr marL="36000" marR="36000" marT="0" marB="0" anchor="ctr">
                    <a:lnB w="3175" cap="flat" cmpd="sng" algn="ctr">
                      <a:solidFill>
                        <a:srgbClr val="65D0C0"/>
                      </a:solidFill>
                      <a:prstDash val="sysDash"/>
                      <a:round/>
                      <a:headEnd type="none" w="med" len="med"/>
                      <a:tailEnd type="none" w="med" len="med"/>
                    </a:lnB>
                    <a:noFill/>
                  </a:tcPr>
                </a:tc>
                <a:tc>
                  <a:txBody>
                    <a:bodyPr/>
                    <a:lstStyle/>
                    <a:p>
                      <a:pPr algn="ctr" fontAlgn="b"/>
                      <a:r>
                        <a:rPr lang="es-AR" sz="1400" b="0" i="0" u="none" strike="noStrike" dirty="0">
                          <a:solidFill>
                            <a:schemeClr val="tx1">
                              <a:lumMod val="65000"/>
                              <a:lumOff val="35000"/>
                            </a:schemeClr>
                          </a:solidFill>
                          <a:effectLst/>
                          <a:latin typeface="+mn-lt"/>
                        </a:rPr>
                        <a:t>IST</a:t>
                      </a:r>
                    </a:p>
                    <a:p>
                      <a:pPr algn="ctr" fontAlgn="b"/>
                      <a:r>
                        <a:rPr lang="es-AR" sz="1000" b="0" i="0" u="none" strike="noStrike" dirty="0">
                          <a:solidFill>
                            <a:schemeClr val="tx1">
                              <a:lumMod val="65000"/>
                              <a:lumOff val="35000"/>
                            </a:schemeClr>
                          </a:solidFill>
                          <a:effectLst/>
                          <a:latin typeface="+mn-lt"/>
                        </a:rPr>
                        <a:t>(54)</a:t>
                      </a:r>
                      <a:endParaRPr lang="es-ES" sz="1000" b="0" i="0" u="none" strike="noStrike" dirty="0">
                        <a:solidFill>
                          <a:schemeClr val="tx1">
                            <a:lumMod val="65000"/>
                            <a:lumOff val="35000"/>
                          </a:schemeClr>
                        </a:solidFill>
                        <a:effectLst/>
                        <a:latin typeface="+mn-lt"/>
                      </a:endParaRPr>
                    </a:p>
                  </a:txBody>
                  <a:tcPr marL="36000" marR="36000" marT="0" marB="0" anchor="ctr">
                    <a:lnB w="3175" cap="flat" cmpd="sng" algn="ctr">
                      <a:solidFill>
                        <a:srgbClr val="65D0C0"/>
                      </a:solidFill>
                      <a:prstDash val="sysDash"/>
                      <a:round/>
                      <a:headEnd type="none" w="med" len="med"/>
                      <a:tailEnd type="none" w="med" len="med"/>
                    </a:lnB>
                    <a:noFill/>
                  </a:tcPr>
                </a:tc>
                <a:extLst>
                  <a:ext uri="{0D108BD9-81ED-4DB2-BD59-A6C34878D82A}">
                    <a16:rowId xmlns:a16="http://schemas.microsoft.com/office/drawing/2014/main" val="4286709785"/>
                  </a:ext>
                </a:extLst>
              </a:tr>
              <a:tr h="222078">
                <a:tc>
                  <a:txBody>
                    <a:bodyPr/>
                    <a:lstStyle/>
                    <a:p>
                      <a:pPr algn="ctr" fontAlgn="b"/>
                      <a:r>
                        <a:rPr lang="es-ES" sz="1300" b="0" i="0" u="none" strike="noStrike" dirty="0">
                          <a:solidFill>
                            <a:schemeClr val="bg1"/>
                          </a:solidFill>
                          <a:effectLst/>
                          <a:latin typeface="+mn-lt"/>
                        </a:rPr>
                        <a:t>52%</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tc>
                  <a:txBody>
                    <a:bodyPr/>
                    <a:lstStyle/>
                    <a:p>
                      <a:pPr algn="ctr" fontAlgn="b"/>
                      <a:r>
                        <a:rPr lang="es-ES" sz="1300" b="0" i="0" u="none" strike="noStrike" dirty="0">
                          <a:solidFill>
                            <a:schemeClr val="bg1"/>
                          </a:solidFill>
                          <a:effectLst/>
                          <a:latin typeface="+mn-lt"/>
                        </a:rPr>
                        <a:t>38%</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tc>
                  <a:txBody>
                    <a:bodyPr/>
                    <a:lstStyle/>
                    <a:p>
                      <a:pPr algn="ctr" fontAlgn="b"/>
                      <a:r>
                        <a:rPr lang="es-ES" sz="1300" b="0" i="0" u="none" strike="noStrike" dirty="0">
                          <a:solidFill>
                            <a:schemeClr val="bg1"/>
                          </a:solidFill>
                          <a:effectLst/>
                          <a:latin typeface="+mn-lt"/>
                        </a:rPr>
                        <a:t>32%</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extLst>
                  <a:ext uri="{0D108BD9-81ED-4DB2-BD59-A6C34878D82A}">
                    <a16:rowId xmlns:a16="http://schemas.microsoft.com/office/drawing/2014/main" val="3956488867"/>
                  </a:ext>
                </a:extLst>
              </a:tr>
              <a:tr h="222078">
                <a:tc>
                  <a:txBody>
                    <a:bodyPr/>
                    <a:lstStyle/>
                    <a:p>
                      <a:pPr algn="ctr" fontAlgn="b"/>
                      <a:r>
                        <a:rPr lang="es-ES" sz="1300" b="0" i="0" u="none" strike="noStrike" dirty="0">
                          <a:solidFill>
                            <a:schemeClr val="tx1">
                              <a:lumMod val="65000"/>
                              <a:lumOff val="35000"/>
                            </a:schemeClr>
                          </a:solidFill>
                          <a:effectLst/>
                          <a:latin typeface="+mn-lt"/>
                        </a:rPr>
                        <a:t>24%</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27%</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24%</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45830257"/>
                  </a:ext>
                </a:extLst>
              </a:tr>
              <a:tr h="222078">
                <a:tc>
                  <a:txBody>
                    <a:bodyPr/>
                    <a:lstStyle/>
                    <a:p>
                      <a:pPr algn="ctr" fontAlgn="b"/>
                      <a:r>
                        <a:rPr lang="es-ES" sz="1300" b="0" i="0" u="none" strike="noStrike" dirty="0">
                          <a:solidFill>
                            <a:schemeClr val="tx1">
                              <a:lumMod val="65000"/>
                              <a:lumOff val="35000"/>
                            </a:schemeClr>
                          </a:solidFill>
                          <a:effectLst/>
                          <a:latin typeface="+mn-lt"/>
                        </a:rPr>
                        <a:t>12%</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15%</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11%</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4023710892"/>
                  </a:ext>
                </a:extLst>
              </a:tr>
              <a:tr h="222078">
                <a:tc>
                  <a:txBody>
                    <a:bodyPr/>
                    <a:lstStyle/>
                    <a:p>
                      <a:pPr algn="ctr" fontAlgn="b"/>
                      <a:r>
                        <a:rPr lang="es-ES" sz="1300" b="0" i="0" u="none" strike="noStrike" dirty="0">
                          <a:solidFill>
                            <a:schemeClr val="tx1">
                              <a:lumMod val="65000"/>
                              <a:lumOff val="35000"/>
                            </a:schemeClr>
                          </a:solidFill>
                          <a:effectLst/>
                          <a:latin typeface="+mn-lt"/>
                        </a:rPr>
                        <a:t>15%</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4%</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0%</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4204761268"/>
                  </a:ext>
                </a:extLst>
              </a:tr>
              <a:tr h="222078">
                <a:tc>
                  <a:txBody>
                    <a:bodyPr/>
                    <a:lstStyle/>
                    <a:p>
                      <a:pPr algn="ctr" fontAlgn="b"/>
                      <a:r>
                        <a:rPr lang="es-ES" sz="1300" b="0" i="0" u="none" strike="noStrike" dirty="0">
                          <a:solidFill>
                            <a:schemeClr val="bg1"/>
                          </a:solidFill>
                          <a:effectLst/>
                          <a:latin typeface="+mn-lt"/>
                        </a:rPr>
                        <a:t>24%</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tc>
                  <a:txBody>
                    <a:bodyPr/>
                    <a:lstStyle/>
                    <a:p>
                      <a:pPr algn="ctr" fontAlgn="b"/>
                      <a:r>
                        <a:rPr lang="es-ES" sz="1300" b="0" i="0" u="none" strike="noStrike" dirty="0">
                          <a:solidFill>
                            <a:schemeClr val="bg1"/>
                          </a:solidFill>
                          <a:effectLst/>
                          <a:latin typeface="+mn-lt"/>
                        </a:rPr>
                        <a:t>42%</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tc>
                  <a:txBody>
                    <a:bodyPr/>
                    <a:lstStyle/>
                    <a:p>
                      <a:pPr algn="ctr" fontAlgn="b"/>
                      <a:r>
                        <a:rPr lang="es-ES" sz="1300" b="0" i="0" u="none" strike="noStrike" dirty="0">
                          <a:solidFill>
                            <a:schemeClr val="bg1"/>
                          </a:solidFill>
                          <a:effectLst/>
                          <a:latin typeface="+mn-lt"/>
                        </a:rPr>
                        <a:t>30%</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extLst>
                  <a:ext uri="{0D108BD9-81ED-4DB2-BD59-A6C34878D82A}">
                    <a16:rowId xmlns:a16="http://schemas.microsoft.com/office/drawing/2014/main" val="3388045961"/>
                  </a:ext>
                </a:extLst>
              </a:tr>
              <a:tr h="222078">
                <a:tc>
                  <a:txBody>
                    <a:bodyPr/>
                    <a:lstStyle/>
                    <a:p>
                      <a:pPr algn="ctr" fontAlgn="b"/>
                      <a:r>
                        <a:rPr lang="es-ES" sz="1300" b="0" i="0" u="none" strike="noStrike">
                          <a:solidFill>
                            <a:schemeClr val="tx1">
                              <a:lumMod val="65000"/>
                              <a:lumOff val="35000"/>
                            </a:schemeClr>
                          </a:solidFill>
                          <a:effectLst/>
                          <a:latin typeface="+mn-lt"/>
                        </a:rPr>
                        <a:t>12%</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21%</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7%</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2569102195"/>
                  </a:ext>
                </a:extLst>
              </a:tr>
              <a:tr h="222078">
                <a:tc>
                  <a:txBody>
                    <a:bodyPr/>
                    <a:lstStyle/>
                    <a:p>
                      <a:pPr algn="ctr" fontAlgn="b"/>
                      <a:r>
                        <a:rPr lang="es-ES" sz="1300" b="0" i="0" u="none" strike="noStrike">
                          <a:solidFill>
                            <a:schemeClr val="tx1">
                              <a:lumMod val="65000"/>
                              <a:lumOff val="35000"/>
                            </a:schemeClr>
                          </a:solidFill>
                          <a:effectLst/>
                          <a:latin typeface="+mn-lt"/>
                        </a:rPr>
                        <a:t>6%</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19%</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11%</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3241496569"/>
                  </a:ext>
                </a:extLst>
              </a:tr>
              <a:tr h="222078">
                <a:tc>
                  <a:txBody>
                    <a:bodyPr/>
                    <a:lstStyle/>
                    <a:p>
                      <a:pPr algn="ctr" fontAlgn="b"/>
                      <a:r>
                        <a:rPr lang="es-ES" sz="1300" b="0" i="0" u="none" strike="noStrike">
                          <a:solidFill>
                            <a:schemeClr val="tx1">
                              <a:lumMod val="65000"/>
                              <a:lumOff val="35000"/>
                            </a:schemeClr>
                          </a:solidFill>
                          <a:effectLst/>
                          <a:latin typeface="+mn-lt"/>
                        </a:rPr>
                        <a:t>6%</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10%</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11%</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806018840"/>
                  </a:ext>
                </a:extLst>
              </a:tr>
              <a:tr h="222078">
                <a:tc>
                  <a:txBody>
                    <a:bodyPr/>
                    <a:lstStyle/>
                    <a:p>
                      <a:pPr algn="ctr" fontAlgn="b"/>
                      <a:r>
                        <a:rPr lang="es-ES" sz="1300" b="0" i="0" u="none" strike="noStrike">
                          <a:solidFill>
                            <a:schemeClr val="tx1">
                              <a:lumMod val="65000"/>
                              <a:lumOff val="35000"/>
                            </a:schemeClr>
                          </a:solidFill>
                          <a:effectLst/>
                          <a:latin typeface="+mn-lt"/>
                        </a:rPr>
                        <a:t>6%</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4%</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2%</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3419390798"/>
                  </a:ext>
                </a:extLst>
              </a:tr>
              <a:tr h="222078">
                <a:tc>
                  <a:txBody>
                    <a:bodyPr/>
                    <a:lstStyle/>
                    <a:p>
                      <a:pPr algn="ctr" fontAlgn="b"/>
                      <a:r>
                        <a:rPr lang="es-ES" sz="1300" b="0" i="0" u="none" strike="noStrike">
                          <a:solidFill>
                            <a:schemeClr val="tx1">
                              <a:lumMod val="65000"/>
                              <a:lumOff val="35000"/>
                            </a:schemeClr>
                          </a:solidFill>
                          <a:effectLst/>
                          <a:latin typeface="+mn-lt"/>
                        </a:rPr>
                        <a:t>0%</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4%</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4%</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3261770267"/>
                  </a:ext>
                </a:extLst>
              </a:tr>
              <a:tr h="222078">
                <a:tc>
                  <a:txBody>
                    <a:bodyPr/>
                    <a:lstStyle/>
                    <a:p>
                      <a:pPr algn="ctr" fontAlgn="b"/>
                      <a:r>
                        <a:rPr lang="es-ES" sz="1300" b="0" i="0" u="none" strike="noStrike" dirty="0">
                          <a:solidFill>
                            <a:schemeClr val="bg1"/>
                          </a:solidFill>
                          <a:effectLst/>
                          <a:latin typeface="+mn-lt"/>
                        </a:rPr>
                        <a:t>15%</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tc>
                  <a:txBody>
                    <a:bodyPr/>
                    <a:lstStyle/>
                    <a:p>
                      <a:pPr algn="ctr" fontAlgn="b"/>
                      <a:r>
                        <a:rPr lang="es-ES" sz="1300" b="0" i="0" u="none" strike="noStrike" dirty="0">
                          <a:solidFill>
                            <a:schemeClr val="bg1"/>
                          </a:solidFill>
                          <a:effectLst/>
                          <a:latin typeface="+mn-lt"/>
                        </a:rPr>
                        <a:t>29%</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tc>
                  <a:txBody>
                    <a:bodyPr/>
                    <a:lstStyle/>
                    <a:p>
                      <a:pPr algn="ctr" fontAlgn="b"/>
                      <a:r>
                        <a:rPr lang="es-ES" sz="1300" b="0" i="0" u="none" strike="noStrike" dirty="0">
                          <a:solidFill>
                            <a:schemeClr val="bg1"/>
                          </a:solidFill>
                          <a:effectLst/>
                          <a:latin typeface="+mn-lt"/>
                        </a:rPr>
                        <a:t>17%</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extLst>
                  <a:ext uri="{0D108BD9-81ED-4DB2-BD59-A6C34878D82A}">
                    <a16:rowId xmlns:a16="http://schemas.microsoft.com/office/drawing/2014/main" val="3104996920"/>
                  </a:ext>
                </a:extLst>
              </a:tr>
              <a:tr h="222078">
                <a:tc>
                  <a:txBody>
                    <a:bodyPr/>
                    <a:lstStyle/>
                    <a:p>
                      <a:pPr algn="ctr" fontAlgn="b"/>
                      <a:r>
                        <a:rPr lang="es-ES" sz="1300" b="0" i="0" u="none" strike="noStrike">
                          <a:solidFill>
                            <a:schemeClr val="tx1">
                              <a:lumMod val="65000"/>
                              <a:lumOff val="35000"/>
                            </a:schemeClr>
                          </a:solidFill>
                          <a:effectLst/>
                          <a:latin typeface="+mn-lt"/>
                        </a:rPr>
                        <a:t>9%</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17%</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11%</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1559082553"/>
                  </a:ext>
                </a:extLst>
              </a:tr>
              <a:tr h="222078">
                <a:tc>
                  <a:txBody>
                    <a:bodyPr/>
                    <a:lstStyle/>
                    <a:p>
                      <a:pPr algn="ctr" fontAlgn="b"/>
                      <a:r>
                        <a:rPr lang="es-ES" sz="1300" b="0" i="0" u="none" strike="noStrike">
                          <a:solidFill>
                            <a:schemeClr val="tx1">
                              <a:lumMod val="65000"/>
                              <a:lumOff val="35000"/>
                            </a:schemeClr>
                          </a:solidFill>
                          <a:effectLst/>
                          <a:latin typeface="+mn-lt"/>
                        </a:rPr>
                        <a:t>3%</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6%</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4%</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40795406"/>
                  </a:ext>
                </a:extLst>
              </a:tr>
              <a:tr h="222078">
                <a:tc>
                  <a:txBody>
                    <a:bodyPr/>
                    <a:lstStyle/>
                    <a:p>
                      <a:pPr algn="ctr" fontAlgn="b"/>
                      <a:r>
                        <a:rPr lang="es-ES" sz="1300" b="0" i="0" u="none" strike="noStrike">
                          <a:solidFill>
                            <a:schemeClr val="tx1">
                              <a:lumMod val="65000"/>
                              <a:lumOff val="35000"/>
                            </a:schemeClr>
                          </a:solidFill>
                          <a:effectLst/>
                          <a:latin typeface="+mn-lt"/>
                        </a:rPr>
                        <a:t>3%</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4%</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6%</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4106668145"/>
                  </a:ext>
                </a:extLst>
              </a:tr>
              <a:tr h="222078">
                <a:tc>
                  <a:txBody>
                    <a:bodyPr/>
                    <a:lstStyle/>
                    <a:p>
                      <a:pPr algn="ctr" fontAlgn="b"/>
                      <a:r>
                        <a:rPr lang="es-ES" sz="1300" b="0" i="0" u="none" strike="noStrike" dirty="0">
                          <a:solidFill>
                            <a:schemeClr val="bg1"/>
                          </a:solidFill>
                          <a:effectLst/>
                          <a:latin typeface="+mn-lt"/>
                        </a:rPr>
                        <a:t>18%</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tc>
                  <a:txBody>
                    <a:bodyPr/>
                    <a:lstStyle/>
                    <a:p>
                      <a:pPr algn="ctr" fontAlgn="b"/>
                      <a:r>
                        <a:rPr lang="es-ES" sz="1300" b="0" i="0" u="none" strike="noStrike" dirty="0">
                          <a:solidFill>
                            <a:schemeClr val="bg1"/>
                          </a:solidFill>
                          <a:effectLst/>
                          <a:latin typeface="+mn-lt"/>
                        </a:rPr>
                        <a:t>17%</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tc>
                  <a:txBody>
                    <a:bodyPr/>
                    <a:lstStyle/>
                    <a:p>
                      <a:pPr algn="ctr" fontAlgn="b"/>
                      <a:r>
                        <a:rPr lang="es-ES" sz="1300" b="0" i="0" u="none" strike="noStrike" dirty="0">
                          <a:solidFill>
                            <a:schemeClr val="bg1"/>
                          </a:solidFill>
                          <a:effectLst/>
                          <a:latin typeface="+mn-lt"/>
                        </a:rPr>
                        <a:t>13%</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extLst>
                  <a:ext uri="{0D108BD9-81ED-4DB2-BD59-A6C34878D82A}">
                    <a16:rowId xmlns:a16="http://schemas.microsoft.com/office/drawing/2014/main" val="3846091312"/>
                  </a:ext>
                </a:extLst>
              </a:tr>
              <a:tr h="222078">
                <a:tc>
                  <a:txBody>
                    <a:bodyPr/>
                    <a:lstStyle/>
                    <a:p>
                      <a:pPr algn="ctr" fontAlgn="b"/>
                      <a:r>
                        <a:rPr lang="es-ES" sz="1300" b="0" i="0" u="none" strike="noStrike">
                          <a:solidFill>
                            <a:schemeClr val="tx1">
                              <a:lumMod val="65000"/>
                              <a:lumOff val="35000"/>
                            </a:schemeClr>
                          </a:solidFill>
                          <a:effectLst/>
                          <a:latin typeface="+mn-lt"/>
                        </a:rPr>
                        <a:t>6%</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10%</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11%</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2528338571"/>
                  </a:ext>
                </a:extLst>
              </a:tr>
              <a:tr h="222078">
                <a:tc>
                  <a:txBody>
                    <a:bodyPr/>
                    <a:lstStyle/>
                    <a:p>
                      <a:pPr algn="ctr" fontAlgn="b"/>
                      <a:r>
                        <a:rPr lang="es-ES" sz="1300" b="0" i="0" u="none" strike="noStrike">
                          <a:solidFill>
                            <a:schemeClr val="tx1">
                              <a:lumMod val="65000"/>
                              <a:lumOff val="35000"/>
                            </a:schemeClr>
                          </a:solidFill>
                          <a:effectLst/>
                          <a:latin typeface="+mn-lt"/>
                        </a:rPr>
                        <a:t>3%</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6%</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2%</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282780599"/>
                  </a:ext>
                </a:extLst>
              </a:tr>
              <a:tr h="222078">
                <a:tc>
                  <a:txBody>
                    <a:bodyPr/>
                    <a:lstStyle/>
                    <a:p>
                      <a:pPr algn="ctr" fontAlgn="b"/>
                      <a:r>
                        <a:rPr lang="es-ES" sz="1300" b="0" i="0" u="none" strike="noStrike">
                          <a:solidFill>
                            <a:schemeClr val="tx1">
                              <a:lumMod val="65000"/>
                              <a:lumOff val="35000"/>
                            </a:schemeClr>
                          </a:solidFill>
                          <a:effectLst/>
                          <a:latin typeface="+mn-lt"/>
                        </a:rPr>
                        <a:t>3%</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a:solidFill>
                            <a:schemeClr val="tx1">
                              <a:lumMod val="65000"/>
                              <a:lumOff val="35000"/>
                            </a:schemeClr>
                          </a:solidFill>
                          <a:effectLst/>
                          <a:latin typeface="+mn-lt"/>
                        </a:rPr>
                        <a:t>2%</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2%</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3791604192"/>
                  </a:ext>
                </a:extLst>
              </a:tr>
              <a:tr h="222078">
                <a:tc>
                  <a:txBody>
                    <a:bodyPr/>
                    <a:lstStyle/>
                    <a:p>
                      <a:pPr algn="ctr" fontAlgn="b"/>
                      <a:r>
                        <a:rPr lang="es-ES" sz="1300" b="0" i="0" u="none" strike="noStrike" dirty="0">
                          <a:solidFill>
                            <a:schemeClr val="bg1"/>
                          </a:solidFill>
                          <a:effectLst/>
                          <a:latin typeface="+mn-lt"/>
                        </a:rPr>
                        <a:t>6%</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tc>
                  <a:txBody>
                    <a:bodyPr/>
                    <a:lstStyle/>
                    <a:p>
                      <a:pPr algn="ctr" fontAlgn="b"/>
                      <a:r>
                        <a:rPr lang="es-ES" sz="1300" b="0" i="0" u="none" strike="noStrike">
                          <a:solidFill>
                            <a:schemeClr val="bg1"/>
                          </a:solidFill>
                          <a:effectLst/>
                          <a:latin typeface="+mn-lt"/>
                        </a:rPr>
                        <a:t>2%</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tc>
                  <a:txBody>
                    <a:bodyPr/>
                    <a:lstStyle/>
                    <a:p>
                      <a:pPr algn="ctr" fontAlgn="b"/>
                      <a:r>
                        <a:rPr lang="es-ES" sz="1300" b="0" i="0" u="none" strike="noStrike" dirty="0">
                          <a:solidFill>
                            <a:schemeClr val="bg1"/>
                          </a:solidFill>
                          <a:effectLst/>
                          <a:latin typeface="+mn-lt"/>
                        </a:rPr>
                        <a:t>2%</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65D0C0"/>
                    </a:solidFill>
                  </a:tcPr>
                </a:tc>
                <a:extLst>
                  <a:ext uri="{0D108BD9-81ED-4DB2-BD59-A6C34878D82A}">
                    <a16:rowId xmlns:a16="http://schemas.microsoft.com/office/drawing/2014/main" val="2095307098"/>
                  </a:ext>
                </a:extLst>
              </a:tr>
              <a:tr h="222078">
                <a:tc>
                  <a:txBody>
                    <a:bodyPr/>
                    <a:lstStyle/>
                    <a:p>
                      <a:pPr algn="ctr" fontAlgn="b"/>
                      <a:r>
                        <a:rPr lang="es-ES" sz="1300" b="0" i="0" u="none" strike="noStrike">
                          <a:solidFill>
                            <a:schemeClr val="tx1">
                              <a:lumMod val="65000"/>
                              <a:lumOff val="35000"/>
                            </a:schemeClr>
                          </a:solidFill>
                          <a:effectLst/>
                          <a:latin typeface="+mn-lt"/>
                        </a:rPr>
                        <a:t>3%</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2%</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tc>
                  <a:txBody>
                    <a:bodyPr/>
                    <a:lstStyle/>
                    <a:p>
                      <a:pPr algn="ctr" fontAlgn="b"/>
                      <a:r>
                        <a:rPr lang="es-ES" sz="1300" b="0" i="0" u="none" strike="noStrike" dirty="0">
                          <a:solidFill>
                            <a:schemeClr val="tx1">
                              <a:lumMod val="65000"/>
                              <a:lumOff val="35000"/>
                            </a:schemeClr>
                          </a:solidFill>
                          <a:effectLst/>
                          <a:latin typeface="+mn-lt"/>
                        </a:rPr>
                        <a:t>2%</a:t>
                      </a:r>
                    </a:p>
                  </a:txBody>
                  <a:tcPr marL="9525" marR="9525" marT="0" marB="0" anchor="ctr">
                    <a:lnT w="3175" cap="flat" cmpd="sng" algn="ctr">
                      <a:solidFill>
                        <a:srgbClr val="65D0C0"/>
                      </a:solidFill>
                      <a:prstDash val="sysDash"/>
                      <a:round/>
                      <a:headEnd type="none" w="med" len="med"/>
                      <a:tailEnd type="none" w="med" len="med"/>
                    </a:lnT>
                    <a:lnB w="3175" cap="flat" cmpd="sng" algn="ctr">
                      <a:solidFill>
                        <a:srgbClr val="65D0C0"/>
                      </a:solidFill>
                      <a:prstDash val="sysDash"/>
                      <a:round/>
                      <a:headEnd type="none" w="med" len="med"/>
                      <a:tailEnd type="none" w="med" len="med"/>
                    </a:lnB>
                    <a:solidFill>
                      <a:srgbClr val="F5F6F8"/>
                    </a:solidFill>
                  </a:tcPr>
                </a:tc>
                <a:extLst>
                  <a:ext uri="{0D108BD9-81ED-4DB2-BD59-A6C34878D82A}">
                    <a16:rowId xmlns:a16="http://schemas.microsoft.com/office/drawing/2014/main" val="1101198558"/>
                  </a:ext>
                </a:extLst>
              </a:tr>
            </a:tbl>
          </a:graphicData>
        </a:graphic>
      </p:graphicFrame>
      <p:graphicFrame>
        <p:nvGraphicFramePr>
          <p:cNvPr id="7" name="Gráfico 6"/>
          <p:cNvGraphicFramePr/>
          <p:nvPr>
            <p:extLst>
              <p:ext uri="{D42A27DB-BD31-4B8C-83A1-F6EECF244321}">
                <p14:modId xmlns:p14="http://schemas.microsoft.com/office/powerpoint/2010/main" val="4045856846"/>
              </p:ext>
            </p:extLst>
          </p:nvPr>
        </p:nvGraphicFramePr>
        <p:xfrm>
          <a:off x="4919873" y="1595559"/>
          <a:ext cx="5119010" cy="4576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9636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lstStyle/>
          <a:p>
            <a:r>
              <a:rPr lang="es-ES" dirty="0"/>
              <a:t>Motivos de Detracción – Evolutivo  </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09" y="888632"/>
            <a:ext cx="9162221" cy="307777"/>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¿En qué ha fallado (MENCIONAR MUTUALIDAD)  que hace que no lo recomiende? </a:t>
            </a:r>
          </a:p>
        </p:txBody>
      </p:sp>
      <p:graphicFrame>
        <p:nvGraphicFramePr>
          <p:cNvPr id="16" name="Gráfico 15"/>
          <p:cNvGraphicFramePr/>
          <p:nvPr>
            <p:extLst>
              <p:ext uri="{D42A27DB-BD31-4B8C-83A1-F6EECF244321}">
                <p14:modId xmlns:p14="http://schemas.microsoft.com/office/powerpoint/2010/main" val="3397644082"/>
              </p:ext>
            </p:extLst>
          </p:nvPr>
        </p:nvGraphicFramePr>
        <p:xfrm>
          <a:off x="5882057" y="1551586"/>
          <a:ext cx="5119010" cy="489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p:cNvGraphicFramePr>
            <a:graphicFrameLocks noGrp="1"/>
          </p:cNvGraphicFramePr>
          <p:nvPr>
            <p:extLst>
              <p:ext uri="{D42A27DB-BD31-4B8C-83A1-F6EECF244321}">
                <p14:modId xmlns:p14="http://schemas.microsoft.com/office/powerpoint/2010/main" val="3571858322"/>
              </p:ext>
            </p:extLst>
          </p:nvPr>
        </p:nvGraphicFramePr>
        <p:xfrm>
          <a:off x="163768" y="1126731"/>
          <a:ext cx="6048000" cy="5325351"/>
        </p:xfrm>
        <a:graphic>
          <a:graphicData uri="http://schemas.openxmlformats.org/drawingml/2006/table">
            <a:tbl>
              <a:tblPr>
                <a:tableStyleId>{5C22544A-7EE6-4342-B048-85BDC9FD1C3A}</a:tableStyleId>
              </a:tblPr>
              <a:tblGrid>
                <a:gridCol w="5328000">
                  <a:extLst>
                    <a:ext uri="{9D8B030D-6E8A-4147-A177-3AD203B41FA5}">
                      <a16:colId xmlns:a16="http://schemas.microsoft.com/office/drawing/2014/main" val="1022251483"/>
                    </a:ext>
                  </a:extLst>
                </a:gridCol>
                <a:gridCol w="720000">
                  <a:extLst>
                    <a:ext uri="{9D8B030D-6E8A-4147-A177-3AD203B41FA5}">
                      <a16:colId xmlns:a16="http://schemas.microsoft.com/office/drawing/2014/main" val="3260267107"/>
                    </a:ext>
                  </a:extLst>
                </a:gridCol>
              </a:tblGrid>
              <a:tr h="570471">
                <a:tc>
                  <a:txBody>
                    <a:bodyPr/>
                    <a:lstStyle/>
                    <a:p>
                      <a:pPr algn="r" fontAlgn="b"/>
                      <a:endParaRPr lang="es-ES" sz="1300" b="0" i="0" u="none" strike="noStrike" dirty="0">
                        <a:solidFill>
                          <a:schemeClr val="tx1">
                            <a:lumMod val="65000"/>
                            <a:lumOff val="35000"/>
                          </a:schemeClr>
                        </a:solidFill>
                        <a:effectLst/>
                        <a:latin typeface="+mn-lt"/>
                      </a:endParaRPr>
                    </a:p>
                  </a:txBody>
                  <a:tcPr marL="9525" marR="9525" marT="0" marB="0" anchor="b">
                    <a:noFill/>
                  </a:tcPr>
                </a:tc>
                <a:tc>
                  <a:txBody>
                    <a:bodyPr/>
                    <a:lstStyle/>
                    <a:p>
                      <a:pPr algn="ctr" fontAlgn="b"/>
                      <a:r>
                        <a:rPr lang="es-AR" sz="1300" b="1" i="0" u="none" strike="noStrike" dirty="0">
                          <a:solidFill>
                            <a:schemeClr val="tx1">
                              <a:lumMod val="65000"/>
                              <a:lumOff val="35000"/>
                            </a:schemeClr>
                          </a:solidFill>
                          <a:effectLst/>
                          <a:latin typeface="+mn-lt"/>
                        </a:rPr>
                        <a:t>Año </a:t>
                      </a:r>
                    </a:p>
                    <a:p>
                      <a:pPr algn="ctr" fontAlgn="b"/>
                      <a:r>
                        <a:rPr lang="es-AR" sz="1300" b="1" i="0" u="none" strike="noStrike" dirty="0">
                          <a:solidFill>
                            <a:schemeClr val="tx1">
                              <a:lumMod val="65000"/>
                              <a:lumOff val="35000"/>
                            </a:schemeClr>
                          </a:solidFill>
                          <a:effectLst/>
                          <a:latin typeface="+mn-lt"/>
                        </a:rPr>
                        <a:t>2017</a:t>
                      </a:r>
                    </a:p>
                    <a:p>
                      <a:pPr algn="ctr" fontAlgn="b"/>
                      <a:r>
                        <a:rPr lang="es-AR" sz="1050" b="1" i="0" u="none" strike="noStrike" dirty="0">
                          <a:solidFill>
                            <a:schemeClr val="tx1">
                              <a:lumMod val="65000"/>
                              <a:lumOff val="35000"/>
                            </a:schemeClr>
                          </a:solidFill>
                          <a:effectLst/>
                          <a:latin typeface="+mn-lt"/>
                        </a:rPr>
                        <a:t>(n=127)</a:t>
                      </a:r>
                      <a:endParaRPr lang="es-ES" sz="1050" b="0" i="0" u="none" strike="noStrike" dirty="0">
                        <a:solidFill>
                          <a:schemeClr val="tx1">
                            <a:lumMod val="65000"/>
                            <a:lumOff val="35000"/>
                          </a:schemeClr>
                        </a:solidFill>
                        <a:effectLst/>
                        <a:latin typeface="+mn-lt"/>
                      </a:endParaRPr>
                    </a:p>
                  </a:txBody>
                  <a:tcPr marL="9525" marR="9525" marT="0" marB="0" anchor="b">
                    <a:lnB w="3175" cap="flat" cmpd="sng" algn="ctr">
                      <a:solidFill>
                        <a:srgbClr val="A03192"/>
                      </a:solidFill>
                      <a:prstDash val="sysDash"/>
                      <a:round/>
                      <a:headEnd type="none" w="med" len="med"/>
                      <a:tailEnd type="none" w="med" len="med"/>
                    </a:lnB>
                    <a:noFill/>
                  </a:tcPr>
                </a:tc>
                <a:extLst>
                  <a:ext uri="{0D108BD9-81ED-4DB2-BD59-A6C34878D82A}">
                    <a16:rowId xmlns:a16="http://schemas.microsoft.com/office/drawing/2014/main" val="1109444155"/>
                  </a:ext>
                </a:extLst>
              </a:tr>
              <a:tr h="190157">
                <a:tc>
                  <a:txBody>
                    <a:bodyPr/>
                    <a:lstStyle/>
                    <a:p>
                      <a:pPr algn="r" fontAlgn="b"/>
                      <a:r>
                        <a:rPr lang="es-ES" sz="1300" b="0" i="0" u="none" strike="noStrike" dirty="0">
                          <a:solidFill>
                            <a:schemeClr val="tx1">
                              <a:lumMod val="65000"/>
                              <a:lumOff val="35000"/>
                            </a:schemeClr>
                          </a:solidFill>
                          <a:effectLst/>
                          <a:latin typeface="+mn-lt"/>
                        </a:rPr>
                        <a:t>PROBLEMAS DE ATENCION GENERAL</a:t>
                      </a:r>
                    </a:p>
                  </a:txBody>
                  <a:tcPr marL="9525" marR="72000" marT="0" marB="0" anchor="b">
                    <a:noFill/>
                  </a:tcPr>
                </a:tc>
                <a:tc>
                  <a:txBody>
                    <a:bodyPr/>
                    <a:lstStyle/>
                    <a:p>
                      <a:pPr algn="ctr" fontAlgn="b"/>
                      <a:r>
                        <a:rPr lang="es-CL" sz="1200" b="0" i="0" u="none" strike="noStrike" dirty="0">
                          <a:solidFill>
                            <a:schemeClr val="bg1"/>
                          </a:solidFill>
                          <a:effectLst/>
                          <a:latin typeface="Calibri" panose="020F0502020204030204" pitchFamily="34" charset="0"/>
                        </a:rPr>
                        <a:t>37%</a:t>
                      </a:r>
                    </a:p>
                  </a:txBody>
                  <a:tcPr marL="9525" marR="9525" marT="9525"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extLst>
                  <a:ext uri="{0D108BD9-81ED-4DB2-BD59-A6C34878D82A}">
                    <a16:rowId xmlns:a16="http://schemas.microsoft.com/office/drawing/2014/main" val="1033862718"/>
                  </a:ext>
                </a:extLst>
              </a:tr>
              <a:tr h="190157">
                <a:tc>
                  <a:txBody>
                    <a:bodyPr/>
                    <a:lstStyle/>
                    <a:p>
                      <a:pPr algn="r" fontAlgn="b"/>
                      <a:r>
                        <a:rPr lang="es-ES" sz="1300" b="0" i="0" u="none" strike="noStrike" dirty="0">
                          <a:solidFill>
                            <a:schemeClr val="tx1">
                              <a:lumMod val="65000"/>
                              <a:lumOff val="35000"/>
                            </a:schemeClr>
                          </a:solidFill>
                          <a:effectLst/>
                          <a:latin typeface="+mn-lt"/>
                        </a:rPr>
                        <a:t>Mala atención</a:t>
                      </a:r>
                    </a:p>
                  </a:txBody>
                  <a:tcPr marL="9525" marR="72000" marT="0" marB="0" anchor="b">
                    <a:noFill/>
                  </a:tcPr>
                </a:tc>
                <a:tc>
                  <a:txBody>
                    <a:bodyPr/>
                    <a:lstStyle/>
                    <a:p>
                      <a:pPr algn="ctr" fontAlgn="b"/>
                      <a:r>
                        <a:rPr lang="es-CL" sz="1200" b="0" i="0" u="none" strike="noStrike">
                          <a:solidFill>
                            <a:srgbClr val="000000"/>
                          </a:solidFill>
                          <a:effectLst/>
                          <a:latin typeface="Calibri" panose="020F0502020204030204" pitchFamily="34" charset="0"/>
                        </a:rPr>
                        <a:t>18%</a:t>
                      </a:r>
                    </a:p>
                  </a:txBody>
                  <a:tcPr marL="9525" marR="9525" marT="9525" marB="0" anchor="ctr">
                    <a:lnT w="3175" cap="flat" cmpd="sng" algn="ctr">
                      <a:solidFill>
                        <a:srgbClr val="A03192"/>
                      </a:solid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3996382175"/>
                  </a:ext>
                </a:extLst>
              </a:tr>
              <a:tr h="190157">
                <a:tc>
                  <a:txBody>
                    <a:bodyPr/>
                    <a:lstStyle/>
                    <a:p>
                      <a:pPr algn="r" fontAlgn="b"/>
                      <a:r>
                        <a:rPr lang="es-ES" sz="1300" b="0" i="0" u="none" strike="noStrike" dirty="0">
                          <a:solidFill>
                            <a:schemeClr val="tx1">
                              <a:lumMod val="65000"/>
                              <a:lumOff val="35000"/>
                            </a:schemeClr>
                          </a:solidFill>
                          <a:effectLst/>
                          <a:latin typeface="+mn-lt"/>
                        </a:rPr>
                        <a:t>Excesivo tiempo de espera</a:t>
                      </a:r>
                    </a:p>
                  </a:txBody>
                  <a:tcPr marL="9525" marR="72000" marT="0" marB="0" anchor="b">
                    <a:noFill/>
                  </a:tcPr>
                </a:tc>
                <a:tc>
                  <a:txBody>
                    <a:bodyPr/>
                    <a:lstStyle/>
                    <a:p>
                      <a:pPr algn="ctr" fontAlgn="b"/>
                      <a:r>
                        <a:rPr lang="es-CL" sz="1200" b="0" i="0" u="none" strike="noStrike">
                          <a:solidFill>
                            <a:srgbClr val="000000"/>
                          </a:solidFill>
                          <a:effectLst/>
                          <a:latin typeface="Calibri" panose="020F0502020204030204" pitchFamily="34" charset="0"/>
                        </a:rPr>
                        <a:t>10%</a:t>
                      </a:r>
                    </a:p>
                  </a:txBody>
                  <a:tcPr marL="9525" marR="9525" marT="9525"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2202417130"/>
                  </a:ext>
                </a:extLst>
              </a:tr>
              <a:tr h="190157">
                <a:tc>
                  <a:txBody>
                    <a:bodyPr/>
                    <a:lstStyle/>
                    <a:p>
                      <a:pPr algn="r" fontAlgn="b"/>
                      <a:r>
                        <a:rPr lang="es-ES" sz="1300" b="0" i="0" u="none" strike="noStrike" dirty="0">
                          <a:solidFill>
                            <a:schemeClr val="tx1">
                              <a:lumMod val="65000"/>
                              <a:lumOff val="35000"/>
                            </a:schemeClr>
                          </a:solidFill>
                          <a:effectLst/>
                          <a:latin typeface="+mn-lt"/>
                        </a:rPr>
                        <a:t>No hay preocupación</a:t>
                      </a:r>
                    </a:p>
                  </a:txBody>
                  <a:tcPr marL="9525" marR="72000" marT="0" marB="0" anchor="b">
                    <a:noFill/>
                  </a:tcPr>
                </a:tc>
                <a:tc>
                  <a:txBody>
                    <a:bodyPr/>
                    <a:lstStyle/>
                    <a:p>
                      <a:pPr algn="ctr" fontAlgn="b"/>
                      <a:r>
                        <a:rPr lang="es-CL" sz="1200" b="0" i="0" u="none" strike="noStrike">
                          <a:solidFill>
                            <a:srgbClr val="000000"/>
                          </a:solidFill>
                          <a:effectLst/>
                          <a:latin typeface="Calibri" panose="020F0502020204030204" pitchFamily="34" charset="0"/>
                        </a:rPr>
                        <a:t> --</a:t>
                      </a:r>
                    </a:p>
                  </a:txBody>
                  <a:tcPr marL="9525" marR="9525" marT="9525"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2267976628"/>
                  </a:ext>
                </a:extLst>
              </a:tr>
              <a:tr h="190157">
                <a:tc>
                  <a:txBody>
                    <a:bodyPr/>
                    <a:lstStyle/>
                    <a:p>
                      <a:pPr algn="r" fontAlgn="b"/>
                      <a:r>
                        <a:rPr lang="es-ES" sz="1300" b="0" i="0" u="none" strike="noStrike" dirty="0">
                          <a:solidFill>
                            <a:schemeClr val="tx1">
                              <a:lumMod val="65000"/>
                              <a:lumOff val="35000"/>
                            </a:schemeClr>
                          </a:solidFill>
                          <a:effectLst/>
                          <a:latin typeface="+mn-lt"/>
                        </a:rPr>
                        <a:t>Atención lenta</a:t>
                      </a:r>
                    </a:p>
                  </a:txBody>
                  <a:tcPr marL="9525" marR="72000" marT="0" marB="0" anchor="b">
                    <a:noFill/>
                  </a:tcPr>
                </a:tc>
                <a:tc>
                  <a:txBody>
                    <a:bodyPr/>
                    <a:lstStyle/>
                    <a:p>
                      <a:pPr algn="ctr" fontAlgn="b"/>
                      <a:r>
                        <a:rPr lang="es-CL" sz="1200" b="0" i="0" u="none" strike="noStrike">
                          <a:solidFill>
                            <a:srgbClr val="000000"/>
                          </a:solidFill>
                          <a:effectLst/>
                          <a:latin typeface="Calibri" panose="020F0502020204030204" pitchFamily="34" charset="0"/>
                        </a:rPr>
                        <a:t>13%</a:t>
                      </a:r>
                    </a:p>
                  </a:txBody>
                  <a:tcPr marL="9525" marR="9525" marT="9525"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1972816880"/>
                  </a:ext>
                </a:extLst>
              </a:tr>
              <a:tr h="190157">
                <a:tc>
                  <a:txBody>
                    <a:bodyPr/>
                    <a:lstStyle/>
                    <a:p>
                      <a:pPr algn="r" fontAlgn="b"/>
                      <a:r>
                        <a:rPr lang="es-ES" sz="1300" b="0" i="0" u="none" strike="noStrike" dirty="0">
                          <a:solidFill>
                            <a:schemeClr val="tx1">
                              <a:lumMod val="65000"/>
                              <a:lumOff val="35000"/>
                            </a:schemeClr>
                          </a:solidFill>
                          <a:effectLst/>
                          <a:latin typeface="+mn-lt"/>
                        </a:rPr>
                        <a:t>No le creen al paciente</a:t>
                      </a:r>
                    </a:p>
                  </a:txBody>
                  <a:tcPr marL="9525" marR="72000" marT="0" marB="0" anchor="b">
                    <a:noFill/>
                  </a:tcPr>
                </a:tc>
                <a:tc>
                  <a:txBody>
                    <a:bodyPr/>
                    <a:lstStyle/>
                    <a:p>
                      <a:pPr algn="ctr" fontAlgn="b"/>
                      <a:r>
                        <a:rPr lang="es-CL" sz="1200" b="0" i="0" u="none" strike="noStrike">
                          <a:solidFill>
                            <a:srgbClr val="000000"/>
                          </a:solidFill>
                          <a:effectLst/>
                          <a:latin typeface="Calibri" panose="020F0502020204030204" pitchFamily="34" charset="0"/>
                        </a:rPr>
                        <a:t> --</a:t>
                      </a:r>
                    </a:p>
                  </a:txBody>
                  <a:tcPr marL="9525" marR="9525" marT="9525" marB="0" anchor="ctr">
                    <a:lnT w="3175" cap="flat" cmpd="sng" algn="ctr">
                      <a:no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extLst>
                  <a:ext uri="{0D108BD9-81ED-4DB2-BD59-A6C34878D82A}">
                    <a16:rowId xmlns:a16="http://schemas.microsoft.com/office/drawing/2014/main" val="1340819046"/>
                  </a:ext>
                </a:extLst>
              </a:tr>
              <a:tr h="190157">
                <a:tc>
                  <a:txBody>
                    <a:bodyPr/>
                    <a:lstStyle/>
                    <a:p>
                      <a:pPr algn="r" fontAlgn="b"/>
                      <a:r>
                        <a:rPr lang="es-ES" sz="1300" b="0" i="0" u="none" strike="noStrike" dirty="0">
                          <a:solidFill>
                            <a:schemeClr val="tx1">
                              <a:lumMod val="65000"/>
                              <a:lumOff val="35000"/>
                            </a:schemeClr>
                          </a:solidFill>
                          <a:effectLst/>
                          <a:latin typeface="+mn-lt"/>
                        </a:rPr>
                        <a:t>NO HAY UN DIAGNOSTICO CERTERO</a:t>
                      </a:r>
                    </a:p>
                  </a:txBody>
                  <a:tcPr marL="9525" marR="72000" marT="0" marB="0" anchor="b">
                    <a:noFill/>
                  </a:tcPr>
                </a:tc>
                <a:tc>
                  <a:txBody>
                    <a:bodyPr/>
                    <a:lstStyle/>
                    <a:p>
                      <a:pPr algn="ctr" fontAlgn="b"/>
                      <a:r>
                        <a:rPr lang="es-CL" sz="1200" b="0" i="0" u="none" strike="noStrike" dirty="0">
                          <a:solidFill>
                            <a:schemeClr val="bg1"/>
                          </a:solidFill>
                          <a:effectLst/>
                          <a:latin typeface="Calibri" panose="020F0502020204030204" pitchFamily="34" charset="0"/>
                        </a:rPr>
                        <a:t>46%</a:t>
                      </a:r>
                    </a:p>
                  </a:txBody>
                  <a:tcPr marL="9525" marR="9525" marT="9525"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extLst>
                  <a:ext uri="{0D108BD9-81ED-4DB2-BD59-A6C34878D82A}">
                    <a16:rowId xmlns:a16="http://schemas.microsoft.com/office/drawing/2014/main" val="332685025"/>
                  </a:ext>
                </a:extLst>
              </a:tr>
              <a:tr h="190157">
                <a:tc>
                  <a:txBody>
                    <a:bodyPr/>
                    <a:lstStyle/>
                    <a:p>
                      <a:pPr algn="r" fontAlgn="b"/>
                      <a:r>
                        <a:rPr lang="es-ES" sz="1300" b="0" i="0" u="none" strike="noStrike" dirty="0">
                          <a:solidFill>
                            <a:schemeClr val="tx1">
                              <a:lumMod val="65000"/>
                              <a:lumOff val="35000"/>
                            </a:schemeClr>
                          </a:solidFill>
                          <a:effectLst/>
                          <a:latin typeface="+mn-lt"/>
                        </a:rPr>
                        <a:t>Dan diagnostico Errado / poco certero / no dan diagnóstico</a:t>
                      </a:r>
                    </a:p>
                  </a:txBody>
                  <a:tcPr marL="9525" marR="72000" marT="0" marB="0" anchor="b">
                    <a:noFill/>
                  </a:tcPr>
                </a:tc>
                <a:tc>
                  <a:txBody>
                    <a:bodyPr/>
                    <a:lstStyle/>
                    <a:p>
                      <a:pPr algn="ctr" fontAlgn="b"/>
                      <a:r>
                        <a:rPr lang="es-CL" sz="1200" b="0" i="0" u="none" strike="noStrike">
                          <a:solidFill>
                            <a:srgbClr val="000000"/>
                          </a:solidFill>
                          <a:effectLst/>
                          <a:latin typeface="Calibri" panose="020F0502020204030204" pitchFamily="34" charset="0"/>
                        </a:rPr>
                        <a:t>18%</a:t>
                      </a:r>
                    </a:p>
                  </a:txBody>
                  <a:tcPr marL="9525" marR="9525" marT="9525" marB="0" anchor="ctr">
                    <a:lnT w="3175" cap="flat" cmpd="sng" algn="ctr">
                      <a:solidFill>
                        <a:srgbClr val="A03192"/>
                      </a:solid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392065157"/>
                  </a:ext>
                </a:extLst>
              </a:tr>
              <a:tr h="190157">
                <a:tc>
                  <a:txBody>
                    <a:bodyPr/>
                    <a:lstStyle/>
                    <a:p>
                      <a:pPr algn="r" fontAlgn="b"/>
                      <a:r>
                        <a:rPr lang="es-ES" sz="1300" b="0" i="0" u="none" strike="noStrike" dirty="0">
                          <a:solidFill>
                            <a:schemeClr val="tx1">
                              <a:lumMod val="65000"/>
                              <a:lumOff val="35000"/>
                            </a:schemeClr>
                          </a:solidFill>
                          <a:effectLst/>
                          <a:latin typeface="+mn-lt"/>
                        </a:rPr>
                        <a:t>No hacen una revisión, exámenes completos para dar diagnostico</a:t>
                      </a:r>
                    </a:p>
                  </a:txBody>
                  <a:tcPr marL="9525" marR="72000" marT="0" marB="0" anchor="b">
                    <a:noFill/>
                  </a:tcPr>
                </a:tc>
                <a:tc>
                  <a:txBody>
                    <a:bodyPr/>
                    <a:lstStyle/>
                    <a:p>
                      <a:pPr algn="ctr" fontAlgn="b"/>
                      <a:r>
                        <a:rPr lang="es-CL" sz="1200" b="0" i="0" u="none" strike="noStrike">
                          <a:solidFill>
                            <a:srgbClr val="000000"/>
                          </a:solidFill>
                          <a:effectLst/>
                          <a:latin typeface="Calibri" panose="020F0502020204030204" pitchFamily="34" charset="0"/>
                        </a:rPr>
                        <a:t>24%</a:t>
                      </a:r>
                    </a:p>
                  </a:txBody>
                  <a:tcPr marL="9525" marR="9525" marT="9525"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3202764015"/>
                  </a:ext>
                </a:extLst>
              </a:tr>
              <a:tr h="190157">
                <a:tc>
                  <a:txBody>
                    <a:bodyPr/>
                    <a:lstStyle/>
                    <a:p>
                      <a:pPr algn="r" fontAlgn="b"/>
                      <a:r>
                        <a:rPr lang="es-ES" sz="1300" b="0" i="0" u="none" strike="noStrike" dirty="0">
                          <a:solidFill>
                            <a:schemeClr val="tx1">
                              <a:lumMod val="65000"/>
                              <a:lumOff val="35000"/>
                            </a:schemeClr>
                          </a:solidFill>
                          <a:effectLst/>
                          <a:latin typeface="+mn-lt"/>
                        </a:rPr>
                        <a:t>No dan licencia necesario</a:t>
                      </a:r>
                    </a:p>
                  </a:txBody>
                  <a:tcPr marL="9525" marR="72000" marT="0" marB="0" anchor="b">
                    <a:noFill/>
                  </a:tcPr>
                </a:tc>
                <a:tc>
                  <a:txBody>
                    <a:bodyPr/>
                    <a:lstStyle/>
                    <a:p>
                      <a:pPr algn="ctr" fontAlgn="b"/>
                      <a:r>
                        <a:rPr lang="es-CL" sz="1200" b="0" i="0" u="none" strike="noStrike">
                          <a:solidFill>
                            <a:srgbClr val="000000"/>
                          </a:solidFill>
                          <a:effectLst/>
                          <a:latin typeface="Calibri" panose="020F0502020204030204" pitchFamily="34" charset="0"/>
                        </a:rPr>
                        <a:t> --</a:t>
                      </a:r>
                    </a:p>
                  </a:txBody>
                  <a:tcPr marL="9525" marR="9525" marT="9525"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2031004941"/>
                  </a:ext>
                </a:extLst>
              </a:tr>
              <a:tr h="190157">
                <a:tc>
                  <a:txBody>
                    <a:bodyPr/>
                    <a:lstStyle/>
                    <a:p>
                      <a:pPr algn="r" fontAlgn="b"/>
                      <a:r>
                        <a:rPr lang="es-ES" sz="1300" b="0" i="0" u="none" strike="noStrike" dirty="0">
                          <a:solidFill>
                            <a:schemeClr val="tx1">
                              <a:lumMod val="65000"/>
                              <a:lumOff val="35000"/>
                            </a:schemeClr>
                          </a:solidFill>
                          <a:effectLst/>
                          <a:latin typeface="+mn-lt"/>
                        </a:rPr>
                        <a:t>No califican enfermedad como accidente laboral</a:t>
                      </a:r>
                    </a:p>
                  </a:txBody>
                  <a:tcPr marL="9525" marR="72000" marT="0" marB="0" anchor="b">
                    <a:noFill/>
                  </a:tcPr>
                </a:tc>
                <a:tc>
                  <a:txBody>
                    <a:bodyPr/>
                    <a:lstStyle/>
                    <a:p>
                      <a:pPr algn="ctr" fontAlgn="b"/>
                      <a:r>
                        <a:rPr lang="es-CL" sz="1200" b="0" i="0" u="none" strike="noStrike">
                          <a:solidFill>
                            <a:srgbClr val="000000"/>
                          </a:solidFill>
                          <a:effectLst/>
                          <a:latin typeface="Calibri" panose="020F0502020204030204" pitchFamily="34" charset="0"/>
                        </a:rPr>
                        <a:t>8%</a:t>
                      </a:r>
                    </a:p>
                  </a:txBody>
                  <a:tcPr marL="9525" marR="9525" marT="9525" marB="0" anchor="ctr">
                    <a:lnT w="3175" cap="flat" cmpd="sng" algn="ctr">
                      <a:no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extLst>
                  <a:ext uri="{0D108BD9-81ED-4DB2-BD59-A6C34878D82A}">
                    <a16:rowId xmlns:a16="http://schemas.microsoft.com/office/drawing/2014/main" val="100363228"/>
                  </a:ext>
                </a:extLst>
              </a:tr>
              <a:tr h="190157">
                <a:tc>
                  <a:txBody>
                    <a:bodyPr/>
                    <a:lstStyle/>
                    <a:p>
                      <a:pPr algn="r" fontAlgn="b"/>
                      <a:r>
                        <a:rPr lang="es-ES" sz="1300" b="0" i="0" u="none" strike="noStrike" dirty="0">
                          <a:solidFill>
                            <a:schemeClr val="tx1">
                              <a:lumMod val="65000"/>
                              <a:lumOff val="35000"/>
                            </a:schemeClr>
                          </a:solidFill>
                          <a:effectLst/>
                          <a:latin typeface="+mn-lt"/>
                        </a:rPr>
                        <a:t>PROBLEMAS DE ATENCION DE ESPECIALISTAS / PROFESIONALES</a:t>
                      </a:r>
                    </a:p>
                  </a:txBody>
                  <a:tcPr marL="9525" marR="72000" marT="0" marB="0" anchor="b">
                    <a:noFill/>
                  </a:tcPr>
                </a:tc>
                <a:tc>
                  <a:txBody>
                    <a:bodyPr/>
                    <a:lstStyle/>
                    <a:p>
                      <a:pPr algn="ctr" fontAlgn="b"/>
                      <a:r>
                        <a:rPr lang="es-CL" sz="1200" b="0" i="0" u="none" strike="noStrike" dirty="0">
                          <a:solidFill>
                            <a:schemeClr val="bg1"/>
                          </a:solidFill>
                          <a:effectLst/>
                          <a:latin typeface="Calibri" panose="020F0502020204030204" pitchFamily="34" charset="0"/>
                        </a:rPr>
                        <a:t>7%</a:t>
                      </a:r>
                    </a:p>
                  </a:txBody>
                  <a:tcPr marL="9525" marR="9525" marT="9525"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extLst>
                  <a:ext uri="{0D108BD9-81ED-4DB2-BD59-A6C34878D82A}">
                    <a16:rowId xmlns:a16="http://schemas.microsoft.com/office/drawing/2014/main" val="2474156402"/>
                  </a:ext>
                </a:extLst>
              </a:tr>
              <a:tr h="190157">
                <a:tc>
                  <a:txBody>
                    <a:bodyPr/>
                    <a:lstStyle/>
                    <a:p>
                      <a:pPr algn="r" fontAlgn="b"/>
                      <a:r>
                        <a:rPr lang="es-ES" sz="1300" b="0" i="0" u="none" strike="noStrike" dirty="0">
                          <a:solidFill>
                            <a:schemeClr val="tx1">
                              <a:lumMod val="65000"/>
                              <a:lumOff val="35000"/>
                            </a:schemeClr>
                          </a:solidFill>
                          <a:effectLst/>
                          <a:latin typeface="+mn-lt"/>
                        </a:rPr>
                        <a:t>Mala atención de los médicos</a:t>
                      </a:r>
                    </a:p>
                  </a:txBody>
                  <a:tcPr marL="9525" marR="72000" marT="0" marB="0" anchor="b">
                    <a:noFill/>
                  </a:tcPr>
                </a:tc>
                <a:tc>
                  <a:txBody>
                    <a:bodyPr/>
                    <a:lstStyle/>
                    <a:p>
                      <a:pPr algn="ctr" fontAlgn="b"/>
                      <a:r>
                        <a:rPr lang="es-CL" sz="1200" b="0" i="0" u="none" strike="noStrike">
                          <a:solidFill>
                            <a:srgbClr val="000000"/>
                          </a:solidFill>
                          <a:effectLst/>
                          <a:latin typeface="Calibri" panose="020F0502020204030204" pitchFamily="34" charset="0"/>
                        </a:rPr>
                        <a:t>3%</a:t>
                      </a:r>
                    </a:p>
                  </a:txBody>
                  <a:tcPr marL="9525" marR="9525" marT="9525" marB="0" anchor="ctr">
                    <a:lnT w="3175" cap="flat" cmpd="sng" algn="ctr">
                      <a:solidFill>
                        <a:srgbClr val="A03192"/>
                      </a:solid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3099877539"/>
                  </a:ext>
                </a:extLst>
              </a:tr>
              <a:tr h="190157">
                <a:tc>
                  <a:txBody>
                    <a:bodyPr/>
                    <a:lstStyle/>
                    <a:p>
                      <a:pPr algn="r" fontAlgn="b"/>
                      <a:r>
                        <a:rPr lang="es-ES" sz="1300" b="0" i="0" u="none" strike="noStrike" dirty="0">
                          <a:solidFill>
                            <a:schemeClr val="tx1">
                              <a:lumMod val="65000"/>
                              <a:lumOff val="35000"/>
                            </a:schemeClr>
                          </a:solidFill>
                          <a:effectLst/>
                          <a:latin typeface="+mn-lt"/>
                        </a:rPr>
                        <a:t>No tiene buenos profesionales</a:t>
                      </a:r>
                    </a:p>
                  </a:txBody>
                  <a:tcPr marL="9525" marR="72000" marT="0" marB="0" anchor="b">
                    <a:noFill/>
                  </a:tcPr>
                </a:tc>
                <a:tc>
                  <a:txBody>
                    <a:bodyPr/>
                    <a:lstStyle/>
                    <a:p>
                      <a:pPr algn="ctr" fontAlgn="b"/>
                      <a:r>
                        <a:rPr lang="es-CL" sz="1200" b="0" i="0" u="none" strike="noStrike">
                          <a:solidFill>
                            <a:srgbClr val="000000"/>
                          </a:solidFill>
                          <a:effectLst/>
                          <a:latin typeface="Calibri" panose="020F0502020204030204" pitchFamily="34" charset="0"/>
                        </a:rPr>
                        <a:t> --</a:t>
                      </a:r>
                    </a:p>
                  </a:txBody>
                  <a:tcPr marL="9525" marR="9525" marT="9525"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2562679516"/>
                  </a:ext>
                </a:extLst>
              </a:tr>
              <a:tr h="190157">
                <a:tc>
                  <a:txBody>
                    <a:bodyPr/>
                    <a:lstStyle/>
                    <a:p>
                      <a:pPr algn="r" fontAlgn="b"/>
                      <a:r>
                        <a:rPr lang="es-ES" sz="1300" b="0" i="0" u="none" strike="noStrike" dirty="0">
                          <a:solidFill>
                            <a:schemeClr val="tx1">
                              <a:lumMod val="65000"/>
                              <a:lumOff val="35000"/>
                            </a:schemeClr>
                          </a:solidFill>
                          <a:effectLst/>
                          <a:latin typeface="+mn-lt"/>
                        </a:rPr>
                        <a:t>Atención poco humana de los médicos</a:t>
                      </a:r>
                    </a:p>
                  </a:txBody>
                  <a:tcPr marL="9525" marR="72000" marT="0" marB="0" anchor="b">
                    <a:noFill/>
                  </a:tcPr>
                </a:tc>
                <a:tc>
                  <a:txBody>
                    <a:bodyPr/>
                    <a:lstStyle/>
                    <a:p>
                      <a:pPr algn="ctr" fontAlgn="b"/>
                      <a:r>
                        <a:rPr lang="es-CL" sz="1200" b="0" i="0" u="none" strike="noStrike">
                          <a:solidFill>
                            <a:srgbClr val="000000"/>
                          </a:solidFill>
                          <a:effectLst/>
                          <a:latin typeface="Calibri" panose="020F0502020204030204" pitchFamily="34" charset="0"/>
                        </a:rPr>
                        <a:t> --</a:t>
                      </a:r>
                    </a:p>
                  </a:txBody>
                  <a:tcPr marL="9525" marR="9525" marT="9525" marB="0" anchor="ctr">
                    <a:lnT w="3175" cap="flat" cmpd="sng" algn="ctr">
                      <a:no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extLst>
                  <a:ext uri="{0D108BD9-81ED-4DB2-BD59-A6C34878D82A}">
                    <a16:rowId xmlns:a16="http://schemas.microsoft.com/office/drawing/2014/main" val="2339831345"/>
                  </a:ext>
                </a:extLst>
              </a:tr>
              <a:tr h="190157">
                <a:tc>
                  <a:txBody>
                    <a:bodyPr/>
                    <a:lstStyle/>
                    <a:p>
                      <a:pPr algn="r" fontAlgn="b"/>
                      <a:r>
                        <a:rPr lang="es-ES" sz="1300" b="0" i="0" u="none" strike="noStrike" dirty="0">
                          <a:solidFill>
                            <a:schemeClr val="tx1">
                              <a:lumMod val="65000"/>
                              <a:lumOff val="35000"/>
                            </a:schemeClr>
                          </a:solidFill>
                          <a:effectLst/>
                          <a:latin typeface="+mn-lt"/>
                        </a:rPr>
                        <a:t>SOLUCIONES / REQUERIMIENTOS</a:t>
                      </a:r>
                    </a:p>
                  </a:txBody>
                  <a:tcPr marL="9525" marR="72000" marT="0" marB="0" anchor="b">
                    <a:noFill/>
                  </a:tcPr>
                </a:tc>
                <a:tc>
                  <a:txBody>
                    <a:bodyPr/>
                    <a:lstStyle/>
                    <a:p>
                      <a:pPr algn="ctr" fontAlgn="b"/>
                      <a:r>
                        <a:rPr lang="es-CL" sz="1200" b="0" i="0" u="none" strike="noStrike" dirty="0">
                          <a:solidFill>
                            <a:schemeClr val="bg1"/>
                          </a:solidFill>
                          <a:effectLst/>
                          <a:latin typeface="Calibri" panose="020F0502020204030204" pitchFamily="34" charset="0"/>
                        </a:rPr>
                        <a:t> --</a:t>
                      </a:r>
                    </a:p>
                  </a:txBody>
                  <a:tcPr marL="9525" marR="9525" marT="9525"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extLst>
                  <a:ext uri="{0D108BD9-81ED-4DB2-BD59-A6C34878D82A}">
                    <a16:rowId xmlns:a16="http://schemas.microsoft.com/office/drawing/2014/main" val="1856910865"/>
                  </a:ext>
                </a:extLst>
              </a:tr>
              <a:tr h="190157">
                <a:tc>
                  <a:txBody>
                    <a:bodyPr/>
                    <a:lstStyle/>
                    <a:p>
                      <a:pPr algn="r" fontAlgn="b"/>
                      <a:r>
                        <a:rPr lang="es-ES" sz="1300" b="0" i="0" u="none" strike="noStrike" dirty="0">
                          <a:solidFill>
                            <a:schemeClr val="tx1">
                              <a:lumMod val="65000"/>
                              <a:lumOff val="35000"/>
                            </a:schemeClr>
                          </a:solidFill>
                          <a:effectLst/>
                          <a:latin typeface="+mn-lt"/>
                        </a:rPr>
                        <a:t>No dan solución al problema</a:t>
                      </a:r>
                    </a:p>
                  </a:txBody>
                  <a:tcPr marL="9525" marR="72000" marT="0" marB="0" anchor="b">
                    <a:noFill/>
                  </a:tcPr>
                </a:tc>
                <a:tc>
                  <a:txBody>
                    <a:bodyPr/>
                    <a:lstStyle/>
                    <a:p>
                      <a:pPr algn="ctr" fontAlgn="b"/>
                      <a:r>
                        <a:rPr lang="es-CL" sz="1200" b="0" i="0" u="none" strike="noStrike">
                          <a:solidFill>
                            <a:srgbClr val="000000"/>
                          </a:solidFill>
                          <a:effectLst/>
                          <a:latin typeface="Calibri" panose="020F0502020204030204" pitchFamily="34" charset="0"/>
                        </a:rPr>
                        <a:t> --</a:t>
                      </a:r>
                    </a:p>
                  </a:txBody>
                  <a:tcPr marL="9525" marR="9525" marT="9525" marB="0" anchor="ctr">
                    <a:lnT w="3175" cap="flat" cmpd="sng" algn="ctr">
                      <a:solidFill>
                        <a:srgbClr val="A03192"/>
                      </a:solid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889747951"/>
                  </a:ext>
                </a:extLst>
              </a:tr>
              <a:tr h="190157">
                <a:tc>
                  <a:txBody>
                    <a:bodyPr/>
                    <a:lstStyle/>
                    <a:p>
                      <a:pPr algn="r" fontAlgn="b"/>
                      <a:r>
                        <a:rPr lang="es-ES" sz="1300" b="0" i="0" u="none" strike="noStrike" dirty="0">
                          <a:solidFill>
                            <a:schemeClr val="tx1">
                              <a:lumMod val="65000"/>
                              <a:lumOff val="35000"/>
                            </a:schemeClr>
                          </a:solidFill>
                          <a:effectLst/>
                          <a:latin typeface="+mn-lt"/>
                        </a:rPr>
                        <a:t>Rechazan la atención en el centro (no categorizan cono laboral /trayecto)</a:t>
                      </a:r>
                    </a:p>
                  </a:txBody>
                  <a:tcPr marL="9525" marR="72000" marT="0" marB="0" anchor="b">
                    <a:noFill/>
                  </a:tcPr>
                </a:tc>
                <a:tc>
                  <a:txBody>
                    <a:bodyPr/>
                    <a:lstStyle/>
                    <a:p>
                      <a:pPr algn="ctr" fontAlgn="b"/>
                      <a:r>
                        <a:rPr lang="es-CL" sz="1200" b="0" i="0" u="none" strike="noStrike">
                          <a:solidFill>
                            <a:srgbClr val="000000"/>
                          </a:solidFill>
                          <a:effectLst/>
                          <a:latin typeface="Calibri" panose="020F0502020204030204" pitchFamily="34" charset="0"/>
                        </a:rPr>
                        <a:t> --</a:t>
                      </a:r>
                    </a:p>
                  </a:txBody>
                  <a:tcPr marL="9525" marR="9525" marT="9525" marB="0" anchor="ctr">
                    <a:lnT w="3175" cap="flat" cmpd="sng" algn="ctr">
                      <a:no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extLst>
                  <a:ext uri="{0D108BD9-81ED-4DB2-BD59-A6C34878D82A}">
                    <a16:rowId xmlns:a16="http://schemas.microsoft.com/office/drawing/2014/main" val="2483171529"/>
                  </a:ext>
                </a:extLst>
              </a:tr>
              <a:tr h="190157">
                <a:tc>
                  <a:txBody>
                    <a:bodyPr/>
                    <a:lstStyle/>
                    <a:p>
                      <a:pPr algn="r" fontAlgn="b"/>
                      <a:r>
                        <a:rPr lang="es-ES" sz="1300" b="0" i="0" u="none" strike="noStrike" dirty="0">
                          <a:solidFill>
                            <a:schemeClr val="tx1">
                              <a:lumMod val="65000"/>
                              <a:lumOff val="35000"/>
                            </a:schemeClr>
                          </a:solidFill>
                          <a:effectLst/>
                          <a:latin typeface="+mn-lt"/>
                        </a:rPr>
                        <a:t>PROBLEMAS CON PAGO DE LICENCIAS</a:t>
                      </a:r>
                    </a:p>
                  </a:txBody>
                  <a:tcPr marL="9525" marR="72000" marT="0" marB="0" anchor="b">
                    <a:noFill/>
                  </a:tcPr>
                </a:tc>
                <a:tc>
                  <a:txBody>
                    <a:bodyPr/>
                    <a:lstStyle/>
                    <a:p>
                      <a:pPr algn="ctr" fontAlgn="b"/>
                      <a:r>
                        <a:rPr lang="es-CL" sz="1200" b="0" i="0" u="none" strike="noStrike" dirty="0">
                          <a:solidFill>
                            <a:schemeClr val="bg1"/>
                          </a:solidFill>
                          <a:effectLst/>
                          <a:latin typeface="Calibri" panose="020F0502020204030204" pitchFamily="34" charset="0"/>
                        </a:rPr>
                        <a:t>8%</a:t>
                      </a:r>
                    </a:p>
                  </a:txBody>
                  <a:tcPr marL="9525" marR="9525" marT="9525"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extLst>
                  <a:ext uri="{0D108BD9-81ED-4DB2-BD59-A6C34878D82A}">
                    <a16:rowId xmlns:a16="http://schemas.microsoft.com/office/drawing/2014/main" val="263186385"/>
                  </a:ext>
                </a:extLst>
              </a:tr>
              <a:tr h="190157">
                <a:tc>
                  <a:txBody>
                    <a:bodyPr/>
                    <a:lstStyle/>
                    <a:p>
                      <a:pPr algn="r" fontAlgn="b"/>
                      <a:r>
                        <a:rPr lang="es-ES" sz="1300" b="0" i="0" u="none" strike="noStrike" dirty="0">
                          <a:solidFill>
                            <a:schemeClr val="tx1">
                              <a:lumMod val="65000"/>
                              <a:lumOff val="35000"/>
                            </a:schemeClr>
                          </a:solidFill>
                          <a:effectLst/>
                          <a:latin typeface="+mn-lt"/>
                        </a:rPr>
                        <a:t>No pagan  licencia</a:t>
                      </a:r>
                    </a:p>
                  </a:txBody>
                  <a:tcPr marL="9525" marR="72000" marT="0" marB="0" anchor="b">
                    <a:noFill/>
                  </a:tcPr>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extLst>
                  <a:ext uri="{0D108BD9-81ED-4DB2-BD59-A6C34878D82A}">
                    <a16:rowId xmlns:a16="http://schemas.microsoft.com/office/drawing/2014/main" val="257172518"/>
                  </a:ext>
                </a:extLst>
              </a:tr>
              <a:tr h="190157">
                <a:tc>
                  <a:txBody>
                    <a:bodyPr/>
                    <a:lstStyle/>
                    <a:p>
                      <a:pPr algn="r" fontAlgn="b"/>
                      <a:r>
                        <a:rPr lang="es-ES" sz="1300" b="0" i="0" u="none" strike="noStrike" dirty="0">
                          <a:solidFill>
                            <a:schemeClr val="tx1">
                              <a:lumMod val="65000"/>
                              <a:lumOff val="35000"/>
                            </a:schemeClr>
                          </a:solidFill>
                          <a:effectLst/>
                          <a:latin typeface="+mn-lt"/>
                        </a:rPr>
                        <a:t>NO HAY SEGUIMNIENTO DEL  PACIENTE</a:t>
                      </a:r>
                    </a:p>
                  </a:txBody>
                  <a:tcPr marL="9525" marR="72000" marT="0" marB="0" anchor="b">
                    <a:noFill/>
                  </a:tcPr>
                </a:tc>
                <a:tc>
                  <a:txBody>
                    <a:bodyPr/>
                    <a:lstStyle/>
                    <a:p>
                      <a:pPr algn="ctr" fontAlgn="b"/>
                      <a:r>
                        <a:rPr lang="es-CL" sz="1200" b="0" i="0" u="none" strike="noStrike" dirty="0">
                          <a:solidFill>
                            <a:schemeClr val="bg1"/>
                          </a:solidFill>
                          <a:effectLst/>
                          <a:latin typeface="Calibri" panose="020F0502020204030204" pitchFamily="34" charset="0"/>
                        </a:rPr>
                        <a:t>6%</a:t>
                      </a:r>
                    </a:p>
                  </a:txBody>
                  <a:tcPr marL="9525" marR="9525" marT="9525"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extLst>
                  <a:ext uri="{0D108BD9-81ED-4DB2-BD59-A6C34878D82A}">
                    <a16:rowId xmlns:a16="http://schemas.microsoft.com/office/drawing/2014/main" val="191055046"/>
                  </a:ext>
                </a:extLst>
              </a:tr>
              <a:tr h="190157">
                <a:tc>
                  <a:txBody>
                    <a:bodyPr/>
                    <a:lstStyle/>
                    <a:p>
                      <a:pPr algn="r" fontAlgn="b"/>
                      <a:r>
                        <a:rPr lang="es-ES" sz="1300" b="0" i="0" u="none" strike="noStrike" dirty="0">
                          <a:solidFill>
                            <a:schemeClr val="tx1">
                              <a:lumMod val="65000"/>
                              <a:lumOff val="35000"/>
                            </a:schemeClr>
                          </a:solidFill>
                          <a:effectLst/>
                          <a:latin typeface="+mn-lt"/>
                        </a:rPr>
                        <a:t>Dan el alta, sin verificar la recuperación total del paciente</a:t>
                      </a:r>
                    </a:p>
                  </a:txBody>
                  <a:tcPr marL="9525" marR="72000" marT="0" marB="0" anchor="b">
                    <a:noFill/>
                  </a:tcPr>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extLst>
                  <a:ext uri="{0D108BD9-81ED-4DB2-BD59-A6C34878D82A}">
                    <a16:rowId xmlns:a16="http://schemas.microsoft.com/office/drawing/2014/main" val="3342736899"/>
                  </a:ext>
                </a:extLst>
              </a:tr>
              <a:tr h="190157">
                <a:tc>
                  <a:txBody>
                    <a:bodyPr/>
                    <a:lstStyle/>
                    <a:p>
                      <a:pPr algn="r" fontAlgn="b"/>
                      <a:r>
                        <a:rPr lang="es-ES" sz="1300" b="0" i="0" u="none" strike="noStrike" dirty="0">
                          <a:solidFill>
                            <a:schemeClr val="tx1">
                              <a:lumMod val="65000"/>
                              <a:lumOff val="35000"/>
                            </a:schemeClr>
                          </a:solidFill>
                          <a:effectLst/>
                          <a:latin typeface="+mn-lt"/>
                        </a:rPr>
                        <a:t>MALA INFORMACION</a:t>
                      </a:r>
                    </a:p>
                  </a:txBody>
                  <a:tcPr marL="9525" marR="72000" marT="0" marB="0" anchor="b">
                    <a:noFill/>
                  </a:tcPr>
                </a:tc>
                <a:tc>
                  <a:txBody>
                    <a:bodyPr/>
                    <a:lstStyle/>
                    <a:p>
                      <a:pPr algn="ctr" fontAlgn="b"/>
                      <a:r>
                        <a:rPr lang="es-CL" sz="1200" b="0" i="0" u="none" strike="noStrike" dirty="0">
                          <a:solidFill>
                            <a:schemeClr val="bg1"/>
                          </a:solidFill>
                          <a:effectLst/>
                          <a:latin typeface="Calibri" panose="020F0502020204030204" pitchFamily="34" charset="0"/>
                        </a:rPr>
                        <a:t>3%</a:t>
                      </a:r>
                    </a:p>
                  </a:txBody>
                  <a:tcPr marL="9525" marR="9525" marT="9525"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extLst>
                  <a:ext uri="{0D108BD9-81ED-4DB2-BD59-A6C34878D82A}">
                    <a16:rowId xmlns:a16="http://schemas.microsoft.com/office/drawing/2014/main" val="1477228786"/>
                  </a:ext>
                </a:extLst>
              </a:tr>
              <a:tr h="190157">
                <a:tc>
                  <a:txBody>
                    <a:bodyPr/>
                    <a:lstStyle/>
                    <a:p>
                      <a:pPr algn="r" fontAlgn="b"/>
                      <a:r>
                        <a:rPr lang="es-ES" sz="1300" b="0" i="0" u="none" strike="noStrike" dirty="0">
                          <a:solidFill>
                            <a:schemeClr val="tx1">
                              <a:lumMod val="65000"/>
                              <a:lumOff val="35000"/>
                            </a:schemeClr>
                          </a:solidFill>
                          <a:effectLst/>
                          <a:latin typeface="+mn-lt"/>
                        </a:rPr>
                        <a:t>Falta de información</a:t>
                      </a:r>
                    </a:p>
                  </a:txBody>
                  <a:tcPr marL="9525" marR="72000" marT="0" marB="0" anchor="b">
                    <a:noFill/>
                  </a:tcPr>
                </a:tc>
                <a:tc>
                  <a:txBody>
                    <a:bodyPr/>
                    <a:lstStyle/>
                    <a:p>
                      <a:pPr algn="ctr" fontAlgn="b"/>
                      <a:r>
                        <a:rPr lang="es-CL" sz="1200" b="0" i="0" u="none" strike="noStrike" dirty="0">
                          <a:solidFill>
                            <a:srgbClr val="000000"/>
                          </a:solidFill>
                          <a:effectLst/>
                          <a:latin typeface="Calibri" panose="020F0502020204030204" pitchFamily="34" charset="0"/>
                        </a:rPr>
                        <a:t>2%</a:t>
                      </a:r>
                    </a:p>
                  </a:txBody>
                  <a:tcPr marL="9525" marR="9525" marT="9525"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extLst>
                  <a:ext uri="{0D108BD9-81ED-4DB2-BD59-A6C34878D82A}">
                    <a16:rowId xmlns:a16="http://schemas.microsoft.com/office/drawing/2014/main" val="1136167062"/>
                  </a:ext>
                </a:extLst>
              </a:tr>
            </a:tbl>
          </a:graphicData>
        </a:graphic>
      </p:graphicFrame>
      <p:cxnSp>
        <p:nvCxnSpPr>
          <p:cNvPr id="12" name="Conector recto de flecha 11"/>
          <p:cNvCxnSpPr/>
          <p:nvPr/>
        </p:nvCxnSpPr>
        <p:spPr>
          <a:xfrm flipV="1">
            <a:off x="7687667" y="3825803"/>
            <a:ext cx="0" cy="180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6211768" y="1102842"/>
            <a:ext cx="1241946" cy="661720"/>
          </a:xfrm>
          <a:prstGeom prst="rect">
            <a:avLst/>
          </a:prstGeom>
        </p:spPr>
        <p:txBody>
          <a:bodyPr wrap="square">
            <a:spAutoFit/>
          </a:bodyPr>
          <a:lstStyle/>
          <a:p>
            <a:pPr algn="ctr" fontAlgn="b"/>
            <a:r>
              <a:rPr lang="es-AR" sz="1300" b="1" dirty="0">
                <a:solidFill>
                  <a:schemeClr val="tx1">
                    <a:lumMod val="65000"/>
                    <a:lumOff val="35000"/>
                  </a:schemeClr>
                </a:solidFill>
              </a:rPr>
              <a:t>Año</a:t>
            </a:r>
          </a:p>
          <a:p>
            <a:pPr algn="ctr" fontAlgn="b"/>
            <a:r>
              <a:rPr lang="es-AR" sz="1300" b="1" dirty="0">
                <a:solidFill>
                  <a:schemeClr val="tx1">
                    <a:lumMod val="65000"/>
                    <a:lumOff val="35000"/>
                  </a:schemeClr>
                </a:solidFill>
              </a:rPr>
              <a:t>2018</a:t>
            </a:r>
          </a:p>
          <a:p>
            <a:pPr algn="ctr" fontAlgn="b"/>
            <a:r>
              <a:rPr lang="es-AR" sz="1000" b="1" dirty="0">
                <a:solidFill>
                  <a:schemeClr val="tx1">
                    <a:lumMod val="65000"/>
                    <a:lumOff val="35000"/>
                  </a:schemeClr>
                </a:solidFill>
              </a:rPr>
              <a:t>(n= 149)</a:t>
            </a:r>
            <a:endParaRPr lang="es-ES" sz="1000" b="1" dirty="0">
              <a:solidFill>
                <a:schemeClr val="tx1">
                  <a:lumMod val="65000"/>
                  <a:lumOff val="35000"/>
                </a:schemeClr>
              </a:solidFill>
            </a:endParaRPr>
          </a:p>
        </p:txBody>
      </p:sp>
      <p:grpSp>
        <p:nvGrpSpPr>
          <p:cNvPr id="10" name="Grupo 9"/>
          <p:cNvGrpSpPr/>
          <p:nvPr/>
        </p:nvGrpSpPr>
        <p:grpSpPr>
          <a:xfrm>
            <a:off x="334128" y="6513276"/>
            <a:ext cx="4208570" cy="276999"/>
            <a:chOff x="377671" y="6209793"/>
            <a:chExt cx="4208570" cy="276999"/>
          </a:xfrm>
        </p:grpSpPr>
        <p:sp>
          <p:nvSpPr>
            <p:cNvPr id="13" name="CuadroTexto 12">
              <a:extLst>
                <a:ext uri="{FF2B5EF4-FFF2-40B4-BE49-F238E27FC236}">
                  <a16:creationId xmlns:a16="http://schemas.microsoft.com/office/drawing/2014/main" id="{EB2C6935-35BE-494D-A468-DDF674171B40}"/>
                </a:ext>
              </a:extLst>
            </p:cNvPr>
            <p:cNvSpPr txBox="1"/>
            <p:nvPr/>
          </p:nvSpPr>
          <p:spPr>
            <a:xfrm>
              <a:off x="580872" y="6209793"/>
              <a:ext cx="4005369" cy="276999"/>
            </a:xfrm>
            <a:prstGeom prst="rect">
              <a:avLst/>
            </a:prstGeom>
            <a:noFill/>
          </p:spPr>
          <p:txBody>
            <a:bodyPr wrap="square" rtlCol="0">
              <a:spAutoFit/>
            </a:bodyPr>
            <a:lstStyle/>
            <a:p>
              <a:r>
                <a:rPr lang="es-MX" sz="1200" dirty="0">
                  <a:solidFill>
                    <a:srgbClr val="717274"/>
                  </a:solidFill>
                  <a:latin typeface="Calibri Light" panose="020F0302020204030204"/>
                  <a:ea typeface="Open Sans" panose="020B0606030504020204" pitchFamily="34" charset="0"/>
                  <a:cs typeface="Open Sans" panose="020B0606030504020204" pitchFamily="34" charset="0"/>
                </a:rPr>
                <a:t>Resultado significativamente  sobre | bajo medición previa  </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14" name="Conector recto de flecha 13"/>
            <p:cNvCxnSpPr/>
            <p:nvPr/>
          </p:nvCxnSpPr>
          <p:spPr>
            <a:xfrm flipV="1">
              <a:off x="377671" y="6260968"/>
              <a:ext cx="0" cy="144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V="1">
              <a:off x="486853" y="6260968"/>
              <a:ext cx="0" cy="144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6" name="Conector recto de flecha 25"/>
          <p:cNvCxnSpPr/>
          <p:nvPr/>
        </p:nvCxnSpPr>
        <p:spPr>
          <a:xfrm flipV="1">
            <a:off x="7294057" y="4645861"/>
            <a:ext cx="0" cy="180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26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lstStyle/>
          <a:p>
            <a:r>
              <a:rPr lang="es-ES" dirty="0"/>
              <a:t>Motivos de Detracción – Según mutualidad </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09" y="888632"/>
            <a:ext cx="9162221" cy="307777"/>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¿En qué ha fallado (MENCIONAR MUTUALIDAD)  que hace que no lo recomiende? </a:t>
            </a:r>
          </a:p>
        </p:txBody>
      </p:sp>
      <p:graphicFrame>
        <p:nvGraphicFramePr>
          <p:cNvPr id="2" name="Tabla 1"/>
          <p:cNvGraphicFramePr>
            <a:graphicFrameLocks noGrp="1"/>
          </p:cNvGraphicFramePr>
          <p:nvPr/>
        </p:nvGraphicFramePr>
        <p:xfrm>
          <a:off x="163768" y="1126731"/>
          <a:ext cx="6048000" cy="5150880"/>
        </p:xfrm>
        <a:graphic>
          <a:graphicData uri="http://schemas.openxmlformats.org/drawingml/2006/table">
            <a:tbl>
              <a:tblPr>
                <a:tableStyleId>{5C22544A-7EE6-4342-B048-85BDC9FD1C3A}</a:tableStyleId>
              </a:tblPr>
              <a:tblGrid>
                <a:gridCol w="5328000">
                  <a:extLst>
                    <a:ext uri="{9D8B030D-6E8A-4147-A177-3AD203B41FA5}">
                      <a16:colId xmlns:a16="http://schemas.microsoft.com/office/drawing/2014/main" val="1022251483"/>
                    </a:ext>
                  </a:extLst>
                </a:gridCol>
                <a:gridCol w="720000">
                  <a:extLst>
                    <a:ext uri="{9D8B030D-6E8A-4147-A177-3AD203B41FA5}">
                      <a16:colId xmlns:a16="http://schemas.microsoft.com/office/drawing/2014/main" val="3260267107"/>
                    </a:ext>
                  </a:extLst>
                </a:gridCol>
              </a:tblGrid>
              <a:tr h="396000">
                <a:tc>
                  <a:txBody>
                    <a:bodyPr/>
                    <a:lstStyle/>
                    <a:p>
                      <a:pPr algn="r" fontAlgn="b"/>
                      <a:endParaRPr lang="es-ES" sz="1300" b="0" i="0" u="none" strike="noStrike" dirty="0">
                        <a:solidFill>
                          <a:schemeClr val="tx1">
                            <a:lumMod val="65000"/>
                            <a:lumOff val="35000"/>
                          </a:schemeClr>
                        </a:solidFill>
                        <a:effectLst/>
                        <a:latin typeface="+mn-lt"/>
                      </a:endParaRPr>
                    </a:p>
                  </a:txBody>
                  <a:tcPr marL="9525" marR="9525"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b">
                    <a:lnL w="12700" cmpd="sng">
                      <a:noFill/>
                    </a:lnL>
                    <a:lnR w="12700" cmpd="sng">
                      <a:noFill/>
                    </a:lnR>
                    <a:lnT w="12700" cmpd="sng">
                      <a:noFill/>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444155"/>
                  </a:ext>
                </a:extLst>
              </a:tr>
              <a:tr h="180000">
                <a:tc>
                  <a:txBody>
                    <a:bodyPr/>
                    <a:lstStyle/>
                    <a:p>
                      <a:pPr algn="r" fontAlgn="b"/>
                      <a:r>
                        <a:rPr lang="es-ES" sz="1300" b="0" i="0" u="none" strike="noStrike" dirty="0">
                          <a:solidFill>
                            <a:schemeClr val="tx1">
                              <a:lumMod val="65000"/>
                              <a:lumOff val="35000"/>
                            </a:schemeClr>
                          </a:solidFill>
                          <a:effectLst/>
                          <a:latin typeface="+mn-lt"/>
                        </a:rPr>
                        <a:t>PROBLEMAS DE ATENCION GENERAL</a:t>
                      </a:r>
                    </a:p>
                  </a:txBody>
                  <a:tcPr marL="9525" marR="72000" marT="0" marB="0" anchor="b">
                    <a:lnR w="12700" cmpd="sng">
                      <a:noFill/>
                    </a:lnR>
                    <a:noFill/>
                  </a:tcPr>
                </a:tc>
                <a:tc>
                  <a:txBody>
                    <a:bodyPr/>
                    <a:lstStyle/>
                    <a:p>
                      <a:pPr algn="ctr" fontAlgn="b"/>
                      <a:endParaRPr lang="es-ES" sz="1300" b="0" i="0" u="none" strike="noStrike" dirty="0">
                        <a:solidFill>
                          <a:schemeClr val="bg1"/>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3862718"/>
                  </a:ext>
                </a:extLst>
              </a:tr>
              <a:tr h="180000">
                <a:tc>
                  <a:txBody>
                    <a:bodyPr/>
                    <a:lstStyle/>
                    <a:p>
                      <a:pPr algn="r" fontAlgn="b"/>
                      <a:r>
                        <a:rPr lang="es-ES" sz="1300" b="0" i="0" u="none" strike="noStrike" dirty="0">
                          <a:solidFill>
                            <a:schemeClr val="tx1">
                              <a:lumMod val="65000"/>
                              <a:lumOff val="35000"/>
                            </a:schemeClr>
                          </a:solidFill>
                          <a:effectLst/>
                          <a:latin typeface="+mn-lt"/>
                        </a:rPr>
                        <a:t>Mala atención</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382175"/>
                  </a:ext>
                </a:extLst>
              </a:tr>
              <a:tr h="180000">
                <a:tc>
                  <a:txBody>
                    <a:bodyPr/>
                    <a:lstStyle/>
                    <a:p>
                      <a:pPr algn="r" fontAlgn="b"/>
                      <a:r>
                        <a:rPr lang="es-ES" sz="1300" b="0" i="0" u="none" strike="noStrike" dirty="0">
                          <a:solidFill>
                            <a:schemeClr val="tx1">
                              <a:lumMod val="65000"/>
                              <a:lumOff val="35000"/>
                            </a:schemeClr>
                          </a:solidFill>
                          <a:effectLst/>
                          <a:latin typeface="+mn-lt"/>
                        </a:rPr>
                        <a:t>Excesivo tiempo de espera</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2417130"/>
                  </a:ext>
                </a:extLst>
              </a:tr>
              <a:tr h="180000">
                <a:tc>
                  <a:txBody>
                    <a:bodyPr/>
                    <a:lstStyle/>
                    <a:p>
                      <a:pPr algn="r" fontAlgn="b"/>
                      <a:r>
                        <a:rPr lang="es-ES" sz="1300" b="0" i="0" u="none" strike="noStrike" dirty="0">
                          <a:solidFill>
                            <a:schemeClr val="tx1">
                              <a:lumMod val="65000"/>
                              <a:lumOff val="35000"/>
                            </a:schemeClr>
                          </a:solidFill>
                          <a:effectLst/>
                          <a:latin typeface="+mn-lt"/>
                        </a:rPr>
                        <a:t>No hay preocupación</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976628"/>
                  </a:ext>
                </a:extLst>
              </a:tr>
              <a:tr h="180000">
                <a:tc>
                  <a:txBody>
                    <a:bodyPr/>
                    <a:lstStyle/>
                    <a:p>
                      <a:pPr algn="r" fontAlgn="b"/>
                      <a:r>
                        <a:rPr lang="es-ES" sz="1300" b="0" i="0" u="none" strike="noStrike" dirty="0">
                          <a:solidFill>
                            <a:schemeClr val="tx1">
                              <a:lumMod val="65000"/>
                              <a:lumOff val="35000"/>
                            </a:schemeClr>
                          </a:solidFill>
                          <a:effectLst/>
                          <a:latin typeface="+mn-lt"/>
                        </a:rPr>
                        <a:t>Atención lenta</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816880"/>
                  </a:ext>
                </a:extLst>
              </a:tr>
              <a:tr h="180000">
                <a:tc>
                  <a:txBody>
                    <a:bodyPr/>
                    <a:lstStyle/>
                    <a:p>
                      <a:pPr algn="r" fontAlgn="b"/>
                      <a:r>
                        <a:rPr lang="es-ES" sz="1300" b="0" i="0" u="none" strike="noStrike" dirty="0">
                          <a:solidFill>
                            <a:schemeClr val="tx1">
                              <a:lumMod val="65000"/>
                              <a:lumOff val="35000"/>
                            </a:schemeClr>
                          </a:solidFill>
                          <a:effectLst/>
                          <a:latin typeface="+mn-lt"/>
                        </a:rPr>
                        <a:t>No le creen al paciente</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0819046"/>
                  </a:ext>
                </a:extLst>
              </a:tr>
              <a:tr h="180000">
                <a:tc>
                  <a:txBody>
                    <a:bodyPr/>
                    <a:lstStyle/>
                    <a:p>
                      <a:pPr algn="r" fontAlgn="b"/>
                      <a:r>
                        <a:rPr lang="es-ES" sz="1300" b="0" i="0" u="none" strike="noStrike" dirty="0">
                          <a:solidFill>
                            <a:schemeClr val="tx1">
                              <a:lumMod val="65000"/>
                              <a:lumOff val="35000"/>
                            </a:schemeClr>
                          </a:solidFill>
                          <a:effectLst/>
                          <a:latin typeface="+mn-lt"/>
                        </a:rPr>
                        <a:t>NO HAY UN DIAGNOSTICO CERTERO</a:t>
                      </a:r>
                    </a:p>
                  </a:txBody>
                  <a:tcPr marL="9525" marR="72000" marT="0" marB="0" anchor="b">
                    <a:lnR w="12700" cmpd="sng">
                      <a:noFill/>
                    </a:lnR>
                    <a:noFill/>
                  </a:tcPr>
                </a:tc>
                <a:tc>
                  <a:txBody>
                    <a:bodyPr/>
                    <a:lstStyle/>
                    <a:p>
                      <a:pPr algn="ctr" fontAlgn="b"/>
                      <a:endParaRPr lang="es-ES" sz="1300" b="0" i="0" u="none" strike="noStrike" dirty="0">
                        <a:solidFill>
                          <a:schemeClr val="bg1"/>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685025"/>
                  </a:ext>
                </a:extLst>
              </a:tr>
              <a:tr h="180000">
                <a:tc>
                  <a:txBody>
                    <a:bodyPr/>
                    <a:lstStyle/>
                    <a:p>
                      <a:pPr algn="r" fontAlgn="b"/>
                      <a:r>
                        <a:rPr lang="es-ES" sz="1300" b="0" i="0" u="none" strike="noStrike" dirty="0">
                          <a:solidFill>
                            <a:schemeClr val="tx1">
                              <a:lumMod val="65000"/>
                              <a:lumOff val="35000"/>
                            </a:schemeClr>
                          </a:solidFill>
                          <a:effectLst/>
                          <a:latin typeface="+mn-lt"/>
                        </a:rPr>
                        <a:t>Dan diagnostico Errado / poco certero / no dan diagnóstico</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065157"/>
                  </a:ext>
                </a:extLst>
              </a:tr>
              <a:tr h="180000">
                <a:tc>
                  <a:txBody>
                    <a:bodyPr/>
                    <a:lstStyle/>
                    <a:p>
                      <a:pPr algn="r" fontAlgn="b"/>
                      <a:r>
                        <a:rPr lang="es-ES" sz="1300" b="0" i="0" u="none" strike="noStrike" dirty="0">
                          <a:solidFill>
                            <a:schemeClr val="tx1">
                              <a:lumMod val="65000"/>
                              <a:lumOff val="35000"/>
                            </a:schemeClr>
                          </a:solidFill>
                          <a:effectLst/>
                          <a:latin typeface="+mn-lt"/>
                        </a:rPr>
                        <a:t>No hacen una revisión, exámenes completos para dar diagnostico</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2764015"/>
                  </a:ext>
                </a:extLst>
              </a:tr>
              <a:tr h="180000">
                <a:tc>
                  <a:txBody>
                    <a:bodyPr/>
                    <a:lstStyle/>
                    <a:p>
                      <a:pPr algn="r" fontAlgn="b"/>
                      <a:r>
                        <a:rPr lang="es-ES" sz="1300" b="0" i="0" u="none" strike="noStrike" dirty="0">
                          <a:solidFill>
                            <a:schemeClr val="tx1">
                              <a:lumMod val="65000"/>
                              <a:lumOff val="35000"/>
                            </a:schemeClr>
                          </a:solidFill>
                          <a:effectLst/>
                          <a:latin typeface="+mn-lt"/>
                        </a:rPr>
                        <a:t>No dan licencia necesario</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1004941"/>
                  </a:ext>
                </a:extLst>
              </a:tr>
              <a:tr h="180000">
                <a:tc>
                  <a:txBody>
                    <a:bodyPr/>
                    <a:lstStyle/>
                    <a:p>
                      <a:pPr algn="r" fontAlgn="b"/>
                      <a:r>
                        <a:rPr lang="es-ES" sz="1300" b="0" i="0" u="none" strike="noStrike" dirty="0">
                          <a:solidFill>
                            <a:schemeClr val="tx1">
                              <a:lumMod val="65000"/>
                              <a:lumOff val="35000"/>
                            </a:schemeClr>
                          </a:solidFill>
                          <a:effectLst/>
                          <a:latin typeface="+mn-lt"/>
                        </a:rPr>
                        <a:t>No califican enfermedad como accidente laboral</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63228"/>
                  </a:ext>
                </a:extLst>
              </a:tr>
              <a:tr h="180000">
                <a:tc>
                  <a:txBody>
                    <a:bodyPr/>
                    <a:lstStyle/>
                    <a:p>
                      <a:pPr algn="r" fontAlgn="b"/>
                      <a:r>
                        <a:rPr lang="es-ES" sz="1300" b="0" i="0" u="none" strike="noStrike" dirty="0">
                          <a:solidFill>
                            <a:schemeClr val="tx1">
                              <a:lumMod val="65000"/>
                              <a:lumOff val="35000"/>
                            </a:schemeClr>
                          </a:solidFill>
                          <a:effectLst/>
                          <a:latin typeface="+mn-lt"/>
                        </a:rPr>
                        <a:t>PROBLEMAS DE ATENCION DE ESPECIALISTAS / PROFESIONALES</a:t>
                      </a:r>
                    </a:p>
                  </a:txBody>
                  <a:tcPr marL="9525" marR="72000" marT="0" marB="0" anchor="b">
                    <a:lnR w="12700" cmpd="sng">
                      <a:noFill/>
                    </a:lnR>
                    <a:noFill/>
                  </a:tcPr>
                </a:tc>
                <a:tc>
                  <a:txBody>
                    <a:bodyPr/>
                    <a:lstStyle/>
                    <a:p>
                      <a:pPr algn="ctr" fontAlgn="b"/>
                      <a:endParaRPr lang="es-ES" sz="1300" b="0" i="0" u="none" strike="noStrike" dirty="0">
                        <a:solidFill>
                          <a:schemeClr val="bg1"/>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4156402"/>
                  </a:ext>
                </a:extLst>
              </a:tr>
              <a:tr h="180000">
                <a:tc>
                  <a:txBody>
                    <a:bodyPr/>
                    <a:lstStyle/>
                    <a:p>
                      <a:pPr algn="r" fontAlgn="b"/>
                      <a:r>
                        <a:rPr lang="es-ES" sz="1300" b="0" i="0" u="none" strike="noStrike" dirty="0">
                          <a:solidFill>
                            <a:schemeClr val="tx1">
                              <a:lumMod val="65000"/>
                              <a:lumOff val="35000"/>
                            </a:schemeClr>
                          </a:solidFill>
                          <a:effectLst/>
                          <a:latin typeface="+mn-lt"/>
                        </a:rPr>
                        <a:t>Mala atención de los médicos</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9877539"/>
                  </a:ext>
                </a:extLst>
              </a:tr>
              <a:tr h="180000">
                <a:tc>
                  <a:txBody>
                    <a:bodyPr/>
                    <a:lstStyle/>
                    <a:p>
                      <a:pPr algn="r" fontAlgn="b"/>
                      <a:r>
                        <a:rPr lang="es-ES" sz="1300" b="0" i="0" u="none" strike="noStrike" dirty="0">
                          <a:solidFill>
                            <a:schemeClr val="tx1">
                              <a:lumMod val="65000"/>
                              <a:lumOff val="35000"/>
                            </a:schemeClr>
                          </a:solidFill>
                          <a:effectLst/>
                          <a:latin typeface="+mn-lt"/>
                        </a:rPr>
                        <a:t>No tiene buenos profesionales</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2679516"/>
                  </a:ext>
                </a:extLst>
              </a:tr>
              <a:tr h="180000">
                <a:tc>
                  <a:txBody>
                    <a:bodyPr/>
                    <a:lstStyle/>
                    <a:p>
                      <a:pPr algn="r" fontAlgn="b"/>
                      <a:r>
                        <a:rPr lang="es-ES" sz="1300" b="0" i="0" u="none" strike="noStrike" dirty="0">
                          <a:solidFill>
                            <a:schemeClr val="tx1">
                              <a:lumMod val="65000"/>
                              <a:lumOff val="35000"/>
                            </a:schemeClr>
                          </a:solidFill>
                          <a:effectLst/>
                          <a:latin typeface="+mn-lt"/>
                        </a:rPr>
                        <a:t>Atención poco humana de los médicos</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9831345"/>
                  </a:ext>
                </a:extLst>
              </a:tr>
              <a:tr h="180000">
                <a:tc>
                  <a:txBody>
                    <a:bodyPr/>
                    <a:lstStyle/>
                    <a:p>
                      <a:pPr algn="r" fontAlgn="b"/>
                      <a:r>
                        <a:rPr lang="es-ES" sz="1300" b="0" i="0" u="none" strike="noStrike" dirty="0">
                          <a:solidFill>
                            <a:schemeClr val="tx1">
                              <a:lumMod val="65000"/>
                              <a:lumOff val="35000"/>
                            </a:schemeClr>
                          </a:solidFill>
                          <a:effectLst/>
                          <a:latin typeface="+mn-lt"/>
                        </a:rPr>
                        <a:t>SOLUCIONES / REQUERIMIENTOS</a:t>
                      </a:r>
                    </a:p>
                  </a:txBody>
                  <a:tcPr marL="9525" marR="72000" marT="0" marB="0" anchor="b">
                    <a:lnR w="12700" cmpd="sng">
                      <a:noFill/>
                    </a:lnR>
                    <a:noFill/>
                  </a:tcPr>
                </a:tc>
                <a:tc>
                  <a:txBody>
                    <a:bodyPr/>
                    <a:lstStyle/>
                    <a:p>
                      <a:pPr algn="ctr" fontAlgn="b"/>
                      <a:endParaRPr lang="es-ES" sz="1300" b="0" i="0" u="none" strike="noStrike" dirty="0">
                        <a:solidFill>
                          <a:schemeClr val="bg1"/>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910865"/>
                  </a:ext>
                </a:extLst>
              </a:tr>
              <a:tr h="180000">
                <a:tc>
                  <a:txBody>
                    <a:bodyPr/>
                    <a:lstStyle/>
                    <a:p>
                      <a:pPr algn="r" fontAlgn="b"/>
                      <a:r>
                        <a:rPr lang="es-ES" sz="1300" b="0" i="0" u="none" strike="noStrike" dirty="0">
                          <a:solidFill>
                            <a:schemeClr val="tx1">
                              <a:lumMod val="65000"/>
                              <a:lumOff val="35000"/>
                            </a:schemeClr>
                          </a:solidFill>
                          <a:effectLst/>
                          <a:latin typeface="+mn-lt"/>
                        </a:rPr>
                        <a:t>No dan solución al problema</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9747951"/>
                  </a:ext>
                </a:extLst>
              </a:tr>
              <a:tr h="180000">
                <a:tc>
                  <a:txBody>
                    <a:bodyPr/>
                    <a:lstStyle/>
                    <a:p>
                      <a:pPr algn="r" fontAlgn="b"/>
                      <a:r>
                        <a:rPr lang="es-ES" sz="1300" b="0" i="0" u="none" strike="noStrike" dirty="0">
                          <a:solidFill>
                            <a:schemeClr val="tx1">
                              <a:lumMod val="65000"/>
                              <a:lumOff val="35000"/>
                            </a:schemeClr>
                          </a:solidFill>
                          <a:effectLst/>
                          <a:latin typeface="+mn-lt"/>
                        </a:rPr>
                        <a:t>Rechazan la atención en el centro (no categorizan cono laboral /trayecto)</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3171529"/>
                  </a:ext>
                </a:extLst>
              </a:tr>
              <a:tr h="180000">
                <a:tc>
                  <a:txBody>
                    <a:bodyPr/>
                    <a:lstStyle/>
                    <a:p>
                      <a:pPr algn="r" fontAlgn="b"/>
                      <a:r>
                        <a:rPr lang="es-ES" sz="1300" b="0" i="0" u="none" strike="noStrike" dirty="0">
                          <a:solidFill>
                            <a:schemeClr val="tx1">
                              <a:lumMod val="65000"/>
                              <a:lumOff val="35000"/>
                            </a:schemeClr>
                          </a:solidFill>
                          <a:effectLst/>
                          <a:latin typeface="+mn-lt"/>
                        </a:rPr>
                        <a:t>PROBLEMAS CON PAGO DE LICENCIAS</a:t>
                      </a:r>
                    </a:p>
                  </a:txBody>
                  <a:tcPr marL="9525" marR="72000" marT="0" marB="0" anchor="b">
                    <a:lnR w="12700" cmpd="sng">
                      <a:noFill/>
                    </a:lnR>
                    <a:noFill/>
                  </a:tcPr>
                </a:tc>
                <a:tc>
                  <a:txBody>
                    <a:bodyPr/>
                    <a:lstStyle/>
                    <a:p>
                      <a:pPr algn="ctr" fontAlgn="b"/>
                      <a:endParaRPr lang="es-ES" sz="1300" b="0" i="0" u="none" strike="noStrike" dirty="0">
                        <a:solidFill>
                          <a:schemeClr val="bg1"/>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186385"/>
                  </a:ext>
                </a:extLst>
              </a:tr>
              <a:tr h="180000">
                <a:tc>
                  <a:txBody>
                    <a:bodyPr/>
                    <a:lstStyle/>
                    <a:p>
                      <a:pPr algn="r" fontAlgn="b"/>
                      <a:r>
                        <a:rPr lang="es-ES" sz="1300" b="0" i="0" u="none" strike="noStrike" dirty="0">
                          <a:solidFill>
                            <a:schemeClr val="tx1">
                              <a:lumMod val="65000"/>
                              <a:lumOff val="35000"/>
                            </a:schemeClr>
                          </a:solidFill>
                          <a:effectLst/>
                          <a:latin typeface="+mn-lt"/>
                        </a:rPr>
                        <a:t>No pagan  licencia</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172518"/>
                  </a:ext>
                </a:extLst>
              </a:tr>
              <a:tr h="180000">
                <a:tc>
                  <a:txBody>
                    <a:bodyPr/>
                    <a:lstStyle/>
                    <a:p>
                      <a:pPr algn="r" fontAlgn="b"/>
                      <a:r>
                        <a:rPr lang="es-ES" sz="1300" b="0" i="0" u="none" strike="noStrike" dirty="0">
                          <a:solidFill>
                            <a:schemeClr val="tx1">
                              <a:lumMod val="65000"/>
                              <a:lumOff val="35000"/>
                            </a:schemeClr>
                          </a:solidFill>
                          <a:effectLst/>
                          <a:latin typeface="+mn-lt"/>
                        </a:rPr>
                        <a:t>NO HAY SEGUIMNIENTO DEL  PACIENTE</a:t>
                      </a:r>
                    </a:p>
                  </a:txBody>
                  <a:tcPr marL="9525" marR="72000" marT="0" marB="0" anchor="b">
                    <a:lnR w="12700" cmpd="sng">
                      <a:noFill/>
                    </a:lnR>
                    <a:noFill/>
                  </a:tcPr>
                </a:tc>
                <a:tc>
                  <a:txBody>
                    <a:bodyPr/>
                    <a:lstStyle/>
                    <a:p>
                      <a:pPr algn="ctr" fontAlgn="b"/>
                      <a:endParaRPr lang="es-ES" sz="1300" b="0" i="0" u="none" strike="noStrike" dirty="0">
                        <a:solidFill>
                          <a:schemeClr val="bg1"/>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55046"/>
                  </a:ext>
                </a:extLst>
              </a:tr>
              <a:tr h="180000">
                <a:tc>
                  <a:txBody>
                    <a:bodyPr/>
                    <a:lstStyle/>
                    <a:p>
                      <a:pPr algn="r" fontAlgn="b"/>
                      <a:r>
                        <a:rPr lang="es-ES" sz="1300" b="0" i="0" u="none" strike="noStrike" dirty="0">
                          <a:solidFill>
                            <a:schemeClr val="tx1">
                              <a:lumMod val="65000"/>
                              <a:lumOff val="35000"/>
                            </a:schemeClr>
                          </a:solidFill>
                          <a:effectLst/>
                          <a:latin typeface="+mn-lt"/>
                        </a:rPr>
                        <a:t>Dan el alta, sin verificar la recuperación total del paciente</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2736899"/>
                  </a:ext>
                </a:extLst>
              </a:tr>
              <a:tr h="180000">
                <a:tc>
                  <a:txBody>
                    <a:bodyPr/>
                    <a:lstStyle/>
                    <a:p>
                      <a:pPr algn="r" fontAlgn="b"/>
                      <a:r>
                        <a:rPr lang="es-ES" sz="1300" b="0" i="0" u="none" strike="noStrike" dirty="0">
                          <a:solidFill>
                            <a:schemeClr val="tx1">
                              <a:lumMod val="65000"/>
                              <a:lumOff val="35000"/>
                            </a:schemeClr>
                          </a:solidFill>
                          <a:effectLst/>
                          <a:latin typeface="+mn-lt"/>
                        </a:rPr>
                        <a:t>MALA INFORMACION</a:t>
                      </a:r>
                    </a:p>
                  </a:txBody>
                  <a:tcPr marL="9525" marR="72000" marT="0" marB="0" anchor="b">
                    <a:lnR w="12700" cmpd="sng">
                      <a:noFill/>
                    </a:lnR>
                    <a:noFill/>
                  </a:tcPr>
                </a:tc>
                <a:tc>
                  <a:txBody>
                    <a:bodyPr/>
                    <a:lstStyle/>
                    <a:p>
                      <a:pPr algn="ctr" fontAlgn="b"/>
                      <a:endParaRPr lang="es-ES" sz="1300" b="0" i="0" u="none" strike="noStrike" dirty="0">
                        <a:solidFill>
                          <a:schemeClr val="bg1"/>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7228786"/>
                  </a:ext>
                </a:extLst>
              </a:tr>
              <a:tr h="180000">
                <a:tc>
                  <a:txBody>
                    <a:bodyPr/>
                    <a:lstStyle/>
                    <a:p>
                      <a:pPr algn="r" fontAlgn="b"/>
                      <a:r>
                        <a:rPr lang="es-ES" sz="1300" b="0" i="0" u="none" strike="noStrike" dirty="0">
                          <a:solidFill>
                            <a:schemeClr val="tx1">
                              <a:lumMod val="65000"/>
                              <a:lumOff val="35000"/>
                            </a:schemeClr>
                          </a:solidFill>
                          <a:effectLst/>
                          <a:latin typeface="+mn-lt"/>
                        </a:rPr>
                        <a:t>Falta de información</a:t>
                      </a:r>
                    </a:p>
                  </a:txBody>
                  <a:tcPr marL="9525" marR="72000" marT="0" marB="0" anchor="b">
                    <a:lnR w="12700" cmpd="sng">
                      <a:noFill/>
                    </a:lnR>
                    <a:noFill/>
                  </a:tcPr>
                </a:tc>
                <a:tc>
                  <a:txBody>
                    <a:bodyPr/>
                    <a:lstStyle/>
                    <a:p>
                      <a:pPr algn="ctr" fontAlgn="b"/>
                      <a:endParaRPr lang="es-ES" sz="1300" b="0" i="0" u="none" strike="noStrike" dirty="0">
                        <a:solidFill>
                          <a:schemeClr val="tx1">
                            <a:lumMod val="65000"/>
                            <a:lumOff val="35000"/>
                          </a:schemeClr>
                        </a:solidFill>
                        <a:effectLst/>
                        <a:latin typeface="+mn-lt"/>
                      </a:endParaRPr>
                    </a:p>
                  </a:txBody>
                  <a:tcPr marL="9525" marR="9525" marT="0" marB="0" anchor="ctr">
                    <a:lnL w="12700" cmpd="sng">
                      <a:noFill/>
                    </a:lnL>
                    <a:lnR w="12700" cmpd="sng">
                      <a:noFill/>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6167062"/>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485596239"/>
              </p:ext>
            </p:extLst>
          </p:nvPr>
        </p:nvGraphicFramePr>
        <p:xfrm>
          <a:off x="8306903" y="1096011"/>
          <a:ext cx="2831568" cy="5150880"/>
        </p:xfrm>
        <a:graphic>
          <a:graphicData uri="http://schemas.openxmlformats.org/drawingml/2006/table">
            <a:tbl>
              <a:tblPr>
                <a:tableStyleId>{5C22544A-7EE6-4342-B048-85BDC9FD1C3A}</a:tableStyleId>
              </a:tblPr>
              <a:tblGrid>
                <a:gridCol w="943856">
                  <a:extLst>
                    <a:ext uri="{9D8B030D-6E8A-4147-A177-3AD203B41FA5}">
                      <a16:colId xmlns:a16="http://schemas.microsoft.com/office/drawing/2014/main" val="987387272"/>
                    </a:ext>
                  </a:extLst>
                </a:gridCol>
                <a:gridCol w="838473">
                  <a:extLst>
                    <a:ext uri="{9D8B030D-6E8A-4147-A177-3AD203B41FA5}">
                      <a16:colId xmlns:a16="http://schemas.microsoft.com/office/drawing/2014/main" val="3749331935"/>
                    </a:ext>
                  </a:extLst>
                </a:gridCol>
                <a:gridCol w="1049239">
                  <a:extLst>
                    <a:ext uri="{9D8B030D-6E8A-4147-A177-3AD203B41FA5}">
                      <a16:colId xmlns:a16="http://schemas.microsoft.com/office/drawing/2014/main" val="3634259568"/>
                    </a:ext>
                  </a:extLst>
                </a:gridCol>
              </a:tblGrid>
              <a:tr h="396000">
                <a:tc>
                  <a:txBody>
                    <a:bodyPr/>
                    <a:lstStyle/>
                    <a:p>
                      <a:pPr algn="ctr" fontAlgn="b"/>
                      <a:r>
                        <a:rPr lang="es-AR" sz="1400" b="0" i="0" u="none" strike="noStrike" dirty="0">
                          <a:solidFill>
                            <a:schemeClr val="tx1">
                              <a:lumMod val="65000"/>
                              <a:lumOff val="35000"/>
                            </a:schemeClr>
                          </a:solidFill>
                          <a:effectLst/>
                          <a:latin typeface="+mn-lt"/>
                        </a:rPr>
                        <a:t>ACHS</a:t>
                      </a:r>
                    </a:p>
                    <a:p>
                      <a:pPr algn="ctr" fontAlgn="b"/>
                      <a:r>
                        <a:rPr lang="es-AR" sz="1050" b="0" i="0" u="none" strike="noStrike" dirty="0">
                          <a:solidFill>
                            <a:schemeClr val="tx1">
                              <a:lumMod val="65000"/>
                              <a:lumOff val="35000"/>
                            </a:schemeClr>
                          </a:solidFill>
                          <a:effectLst/>
                          <a:latin typeface="+mn-lt"/>
                        </a:rPr>
                        <a:t>39</a:t>
                      </a:r>
                      <a:endParaRPr lang="es-ES" sz="1050" b="0" i="0" u="none" strike="noStrike" dirty="0">
                        <a:solidFill>
                          <a:schemeClr val="tx1">
                            <a:lumMod val="65000"/>
                            <a:lumOff val="35000"/>
                          </a:schemeClr>
                        </a:solidFill>
                        <a:effectLst/>
                        <a:latin typeface="+mn-lt"/>
                      </a:endParaRPr>
                    </a:p>
                  </a:txBody>
                  <a:tcPr marL="36000" marR="36000" marT="0" marB="0" anchor="ctr">
                    <a:lnB w="3175" cap="flat" cmpd="sng" algn="ctr">
                      <a:solidFill>
                        <a:srgbClr val="A03192"/>
                      </a:solidFill>
                      <a:prstDash val="sysDash"/>
                      <a:round/>
                      <a:headEnd type="none" w="med" len="med"/>
                      <a:tailEnd type="none" w="med" len="med"/>
                    </a:lnB>
                    <a:noFill/>
                  </a:tcPr>
                </a:tc>
                <a:tc>
                  <a:txBody>
                    <a:bodyPr/>
                    <a:lstStyle/>
                    <a:p>
                      <a:pPr algn="ctr" fontAlgn="b"/>
                      <a:r>
                        <a:rPr lang="es-AR" sz="1400" b="0" i="0" u="none" strike="noStrike" dirty="0">
                          <a:solidFill>
                            <a:schemeClr val="tx1">
                              <a:lumMod val="65000"/>
                              <a:lumOff val="35000"/>
                            </a:schemeClr>
                          </a:solidFill>
                          <a:effectLst/>
                          <a:latin typeface="+mn-lt"/>
                        </a:rPr>
                        <a:t>MUTUAL</a:t>
                      </a:r>
                    </a:p>
                    <a:p>
                      <a:pPr algn="ctr" fontAlgn="b"/>
                      <a:r>
                        <a:rPr lang="es-AR" sz="1000" b="0" i="0" u="none" strike="noStrike" dirty="0">
                          <a:solidFill>
                            <a:schemeClr val="tx1">
                              <a:lumMod val="65000"/>
                              <a:lumOff val="35000"/>
                            </a:schemeClr>
                          </a:solidFill>
                          <a:effectLst/>
                          <a:latin typeface="+mn-lt"/>
                        </a:rPr>
                        <a:t>52</a:t>
                      </a:r>
                      <a:endParaRPr lang="es-ES" sz="1000" b="0" i="0" u="none" strike="noStrike" dirty="0">
                        <a:solidFill>
                          <a:schemeClr val="tx1">
                            <a:lumMod val="65000"/>
                            <a:lumOff val="35000"/>
                          </a:schemeClr>
                        </a:solidFill>
                        <a:effectLst/>
                        <a:latin typeface="+mn-lt"/>
                      </a:endParaRPr>
                    </a:p>
                  </a:txBody>
                  <a:tcPr marL="36000" marR="36000" marT="0" marB="0" anchor="ctr">
                    <a:lnB w="3175" cap="flat" cmpd="sng" algn="ctr">
                      <a:solidFill>
                        <a:srgbClr val="A03192"/>
                      </a:solidFill>
                      <a:prstDash val="sysDash"/>
                      <a:round/>
                      <a:headEnd type="none" w="med" len="med"/>
                      <a:tailEnd type="none" w="med" len="med"/>
                    </a:lnB>
                    <a:noFill/>
                  </a:tcPr>
                </a:tc>
                <a:tc>
                  <a:txBody>
                    <a:bodyPr/>
                    <a:lstStyle/>
                    <a:p>
                      <a:pPr algn="ctr" fontAlgn="b"/>
                      <a:r>
                        <a:rPr lang="es-AR" sz="1400" b="0" i="0" u="none" strike="noStrike" dirty="0">
                          <a:solidFill>
                            <a:schemeClr val="tx1">
                              <a:lumMod val="65000"/>
                              <a:lumOff val="35000"/>
                            </a:schemeClr>
                          </a:solidFill>
                          <a:effectLst/>
                          <a:latin typeface="+mn-lt"/>
                        </a:rPr>
                        <a:t>IST</a:t>
                      </a:r>
                    </a:p>
                    <a:p>
                      <a:pPr algn="ctr" fontAlgn="b"/>
                      <a:r>
                        <a:rPr lang="es-AR" sz="1000" b="0" i="0" u="none" strike="noStrike" dirty="0">
                          <a:solidFill>
                            <a:schemeClr val="tx1">
                              <a:lumMod val="65000"/>
                              <a:lumOff val="35000"/>
                            </a:schemeClr>
                          </a:solidFill>
                          <a:effectLst/>
                          <a:latin typeface="+mn-lt"/>
                        </a:rPr>
                        <a:t>58</a:t>
                      </a:r>
                      <a:endParaRPr lang="es-ES" sz="1000" b="0" i="0" u="none" strike="noStrike" dirty="0">
                        <a:solidFill>
                          <a:schemeClr val="tx1">
                            <a:lumMod val="65000"/>
                            <a:lumOff val="35000"/>
                          </a:schemeClr>
                        </a:solidFill>
                        <a:effectLst/>
                        <a:latin typeface="+mn-lt"/>
                      </a:endParaRPr>
                    </a:p>
                  </a:txBody>
                  <a:tcPr marL="36000" marR="36000" marT="0" marB="0" anchor="ctr">
                    <a:lnB w="3175" cap="flat" cmpd="sng" algn="ctr">
                      <a:solidFill>
                        <a:srgbClr val="A03192"/>
                      </a:solidFill>
                      <a:prstDash val="sysDash"/>
                      <a:round/>
                      <a:headEnd type="none" w="med" len="med"/>
                      <a:tailEnd type="none" w="med" len="med"/>
                    </a:lnB>
                    <a:noFill/>
                  </a:tcPr>
                </a:tc>
                <a:extLst>
                  <a:ext uri="{0D108BD9-81ED-4DB2-BD59-A6C34878D82A}">
                    <a16:rowId xmlns:a16="http://schemas.microsoft.com/office/drawing/2014/main" val="141327802"/>
                  </a:ext>
                </a:extLst>
              </a:tr>
              <a:tr h="180000">
                <a:tc>
                  <a:txBody>
                    <a:bodyPr/>
                    <a:lstStyle/>
                    <a:p>
                      <a:pPr algn="ctr" fontAlgn="b"/>
                      <a:r>
                        <a:rPr lang="es-ES" sz="1300" b="0" i="0" u="none" strike="noStrike" dirty="0">
                          <a:solidFill>
                            <a:schemeClr val="bg1"/>
                          </a:solidFill>
                          <a:effectLst/>
                          <a:latin typeface="+mn-lt"/>
                        </a:rPr>
                        <a:t>44%</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tc>
                  <a:txBody>
                    <a:bodyPr/>
                    <a:lstStyle/>
                    <a:p>
                      <a:pPr algn="ctr" fontAlgn="b"/>
                      <a:r>
                        <a:rPr lang="es-ES" sz="1300" b="0" i="0" u="none" strike="noStrike" dirty="0">
                          <a:solidFill>
                            <a:schemeClr val="bg1"/>
                          </a:solidFill>
                          <a:effectLst/>
                          <a:latin typeface="+mn-lt"/>
                        </a:rPr>
                        <a:t>40%</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tc>
                  <a:txBody>
                    <a:bodyPr/>
                    <a:lstStyle/>
                    <a:p>
                      <a:pPr algn="ctr" fontAlgn="b"/>
                      <a:r>
                        <a:rPr lang="es-ES" sz="1300" b="1" i="0" u="none" strike="noStrike" dirty="0">
                          <a:solidFill>
                            <a:schemeClr val="bg1"/>
                          </a:solidFill>
                          <a:effectLst/>
                          <a:latin typeface="+mn-lt"/>
                        </a:rPr>
                        <a:t>64%</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extLst>
                  <a:ext uri="{0D108BD9-81ED-4DB2-BD59-A6C34878D82A}">
                    <a16:rowId xmlns:a16="http://schemas.microsoft.com/office/drawing/2014/main" val="96969288"/>
                  </a:ext>
                </a:extLst>
              </a:tr>
              <a:tr h="180000">
                <a:tc>
                  <a:txBody>
                    <a:bodyPr/>
                    <a:lstStyle/>
                    <a:p>
                      <a:pPr algn="ctr" fontAlgn="b"/>
                      <a:r>
                        <a:rPr lang="es-ES" sz="1300" b="0" i="0" u="none" strike="noStrike" dirty="0">
                          <a:solidFill>
                            <a:srgbClr val="000000"/>
                          </a:solidFill>
                          <a:effectLst/>
                          <a:latin typeface="+mn-lt"/>
                        </a:rPr>
                        <a:t>23%</a:t>
                      </a:r>
                    </a:p>
                  </a:txBody>
                  <a:tcPr marL="9525" marR="9525" marT="0" marB="0" anchor="ctr">
                    <a:lnT w="3175" cap="flat" cmpd="sng" algn="ctr">
                      <a:solidFill>
                        <a:srgbClr val="A03192"/>
                      </a:solid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17%</a:t>
                      </a:r>
                    </a:p>
                  </a:txBody>
                  <a:tcPr marL="9525" marR="9525" marT="0" marB="0" anchor="ctr">
                    <a:lnT w="3175" cap="flat" cmpd="sng" algn="ctr">
                      <a:solidFill>
                        <a:srgbClr val="A03192"/>
                      </a:solid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1" i="0" u="none" strike="noStrike" dirty="0">
                          <a:solidFill>
                            <a:srgbClr val="A03192"/>
                          </a:solidFill>
                          <a:effectLst/>
                          <a:latin typeface="+mn-lt"/>
                        </a:rPr>
                        <a:t>43%</a:t>
                      </a:r>
                    </a:p>
                  </a:txBody>
                  <a:tcPr marL="9525" marR="9525" marT="0" marB="0" anchor="ctr">
                    <a:lnT w="3175" cap="flat" cmpd="sng" algn="ctr">
                      <a:solidFill>
                        <a:srgbClr val="A03192"/>
                      </a:solid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1465968072"/>
                  </a:ext>
                </a:extLst>
              </a:tr>
              <a:tr h="180000">
                <a:tc>
                  <a:txBody>
                    <a:bodyPr/>
                    <a:lstStyle/>
                    <a:p>
                      <a:pPr algn="ctr" fontAlgn="b"/>
                      <a:r>
                        <a:rPr lang="es-ES" sz="1300" b="0" i="0" u="none" strike="noStrike" dirty="0">
                          <a:solidFill>
                            <a:srgbClr val="000000"/>
                          </a:solidFill>
                          <a:effectLst/>
                          <a:latin typeface="+mn-lt"/>
                        </a:rPr>
                        <a:t>18%</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10%</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14%</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2535886209"/>
                  </a:ext>
                </a:extLst>
              </a:tr>
              <a:tr h="180000">
                <a:tc>
                  <a:txBody>
                    <a:bodyPr/>
                    <a:lstStyle/>
                    <a:p>
                      <a:pPr algn="ctr" fontAlgn="b"/>
                      <a:r>
                        <a:rPr lang="es-ES" sz="1300" b="0" i="0" u="none" strike="noStrike" dirty="0">
                          <a:solidFill>
                            <a:srgbClr val="000000"/>
                          </a:solidFill>
                          <a:effectLst/>
                          <a:latin typeface="+mn-lt"/>
                        </a:rPr>
                        <a:t>8%</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12%</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14%</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4235937326"/>
                  </a:ext>
                </a:extLst>
              </a:tr>
              <a:tr h="180000">
                <a:tc>
                  <a:txBody>
                    <a:bodyPr/>
                    <a:lstStyle/>
                    <a:p>
                      <a:pPr algn="ctr" fontAlgn="b"/>
                      <a:r>
                        <a:rPr lang="es-ES" sz="1300" b="0" i="0" u="none" strike="noStrike" dirty="0">
                          <a:solidFill>
                            <a:srgbClr val="000000"/>
                          </a:solidFill>
                          <a:effectLst/>
                          <a:latin typeface="+mn-lt"/>
                        </a:rPr>
                        <a:t>13%</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10%</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10%</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1558623785"/>
                  </a:ext>
                </a:extLst>
              </a:tr>
              <a:tr h="180000">
                <a:tc>
                  <a:txBody>
                    <a:bodyPr/>
                    <a:lstStyle/>
                    <a:p>
                      <a:pPr algn="ctr" fontAlgn="b"/>
                      <a:r>
                        <a:rPr lang="es-ES" sz="1300" b="0" i="0" u="none" strike="noStrike" dirty="0">
                          <a:solidFill>
                            <a:srgbClr val="000000"/>
                          </a:solidFill>
                          <a:effectLst/>
                          <a:latin typeface="+mn-lt"/>
                        </a:rPr>
                        <a:t>0%</a:t>
                      </a:r>
                    </a:p>
                  </a:txBody>
                  <a:tcPr marL="9525" marR="9525" marT="0" marB="0" anchor="ctr">
                    <a:lnT w="3175" cap="flat" cmpd="sng" algn="ctr">
                      <a:no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2%</a:t>
                      </a:r>
                    </a:p>
                  </a:txBody>
                  <a:tcPr marL="9525" marR="9525" marT="0" marB="0" anchor="ctr">
                    <a:lnT w="3175" cap="flat" cmpd="sng" algn="ctr">
                      <a:no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7%</a:t>
                      </a:r>
                    </a:p>
                  </a:txBody>
                  <a:tcPr marL="9525" marR="9525" marT="0" marB="0" anchor="ctr">
                    <a:lnT w="3175" cap="flat" cmpd="sng" algn="ctr">
                      <a:no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extLst>
                  <a:ext uri="{0D108BD9-81ED-4DB2-BD59-A6C34878D82A}">
                    <a16:rowId xmlns:a16="http://schemas.microsoft.com/office/drawing/2014/main" val="4040881446"/>
                  </a:ext>
                </a:extLst>
              </a:tr>
              <a:tr h="180000">
                <a:tc>
                  <a:txBody>
                    <a:bodyPr/>
                    <a:lstStyle/>
                    <a:p>
                      <a:pPr algn="ctr" fontAlgn="b"/>
                      <a:r>
                        <a:rPr lang="es-ES" sz="1300" b="0" i="0" u="none" strike="noStrike" dirty="0">
                          <a:solidFill>
                            <a:schemeClr val="bg1"/>
                          </a:solidFill>
                          <a:effectLst/>
                          <a:latin typeface="+mn-lt"/>
                        </a:rPr>
                        <a:t>49%</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tc>
                  <a:txBody>
                    <a:bodyPr/>
                    <a:lstStyle/>
                    <a:p>
                      <a:pPr algn="ctr" fontAlgn="b"/>
                      <a:r>
                        <a:rPr lang="es-ES" sz="1300" b="0" i="0" u="none" strike="noStrike" dirty="0">
                          <a:solidFill>
                            <a:schemeClr val="bg1"/>
                          </a:solidFill>
                          <a:effectLst/>
                          <a:latin typeface="+mn-lt"/>
                        </a:rPr>
                        <a:t>31%</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tc>
                  <a:txBody>
                    <a:bodyPr/>
                    <a:lstStyle/>
                    <a:p>
                      <a:pPr algn="ctr" fontAlgn="b"/>
                      <a:r>
                        <a:rPr lang="es-ES" sz="1300" b="0" i="0" u="none" strike="noStrike" dirty="0">
                          <a:solidFill>
                            <a:schemeClr val="bg1"/>
                          </a:solidFill>
                          <a:effectLst/>
                          <a:latin typeface="+mn-lt"/>
                        </a:rPr>
                        <a:t>40%</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extLst>
                  <a:ext uri="{0D108BD9-81ED-4DB2-BD59-A6C34878D82A}">
                    <a16:rowId xmlns:a16="http://schemas.microsoft.com/office/drawing/2014/main" val="1126198531"/>
                  </a:ext>
                </a:extLst>
              </a:tr>
              <a:tr h="180000">
                <a:tc>
                  <a:txBody>
                    <a:bodyPr/>
                    <a:lstStyle/>
                    <a:p>
                      <a:pPr algn="ctr" fontAlgn="b"/>
                      <a:r>
                        <a:rPr lang="es-ES" sz="1300" b="0" i="0" u="none" strike="noStrike" dirty="0">
                          <a:solidFill>
                            <a:srgbClr val="000000"/>
                          </a:solidFill>
                          <a:effectLst/>
                          <a:latin typeface="+mn-lt"/>
                        </a:rPr>
                        <a:t>23%</a:t>
                      </a:r>
                    </a:p>
                  </a:txBody>
                  <a:tcPr marL="9525" marR="9525" marT="0" marB="0" anchor="ctr">
                    <a:lnT w="3175" cap="flat" cmpd="sng" algn="ctr">
                      <a:solidFill>
                        <a:srgbClr val="A03192"/>
                      </a:solid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19%</a:t>
                      </a:r>
                    </a:p>
                  </a:txBody>
                  <a:tcPr marL="9525" marR="9525" marT="0" marB="0" anchor="ctr">
                    <a:lnT w="3175" cap="flat" cmpd="sng" algn="ctr">
                      <a:solidFill>
                        <a:srgbClr val="A03192"/>
                      </a:solid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9%</a:t>
                      </a:r>
                    </a:p>
                  </a:txBody>
                  <a:tcPr marL="9525" marR="9525" marT="0" marB="0" anchor="ctr">
                    <a:lnT w="3175" cap="flat" cmpd="sng" algn="ctr">
                      <a:solidFill>
                        <a:srgbClr val="A03192"/>
                      </a:solid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1358498884"/>
                  </a:ext>
                </a:extLst>
              </a:tr>
              <a:tr h="180000">
                <a:tc>
                  <a:txBody>
                    <a:bodyPr/>
                    <a:lstStyle/>
                    <a:p>
                      <a:pPr algn="ctr" fontAlgn="b"/>
                      <a:r>
                        <a:rPr lang="es-ES" sz="1300" b="0" i="0" u="none" strike="noStrike" dirty="0">
                          <a:solidFill>
                            <a:srgbClr val="000000"/>
                          </a:solidFill>
                          <a:effectLst/>
                          <a:latin typeface="+mn-lt"/>
                        </a:rPr>
                        <a:t>15%</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10%</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14%</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3777638963"/>
                  </a:ext>
                </a:extLst>
              </a:tr>
              <a:tr h="180000">
                <a:tc>
                  <a:txBody>
                    <a:bodyPr/>
                    <a:lstStyle/>
                    <a:p>
                      <a:pPr algn="ctr" fontAlgn="b"/>
                      <a:r>
                        <a:rPr lang="es-ES" sz="1300" b="0" i="0" u="none" strike="noStrike" dirty="0">
                          <a:solidFill>
                            <a:srgbClr val="000000"/>
                          </a:solidFill>
                          <a:effectLst/>
                          <a:latin typeface="+mn-lt"/>
                        </a:rPr>
                        <a:t>10%</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6%</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16%</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2200472231"/>
                  </a:ext>
                </a:extLst>
              </a:tr>
              <a:tr h="180000">
                <a:tc>
                  <a:txBody>
                    <a:bodyPr/>
                    <a:lstStyle/>
                    <a:p>
                      <a:pPr algn="ctr" fontAlgn="b"/>
                      <a:r>
                        <a:rPr lang="es-ES" sz="1300" b="0" i="0" u="none" strike="noStrike" dirty="0">
                          <a:solidFill>
                            <a:srgbClr val="000000"/>
                          </a:solidFill>
                          <a:effectLst/>
                          <a:latin typeface="+mn-lt"/>
                        </a:rPr>
                        <a:t>8%</a:t>
                      </a:r>
                    </a:p>
                  </a:txBody>
                  <a:tcPr marL="9525" marR="9525" marT="0" marB="0" anchor="ctr">
                    <a:lnT w="3175" cap="flat" cmpd="sng" algn="ctr">
                      <a:no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4%</a:t>
                      </a:r>
                    </a:p>
                  </a:txBody>
                  <a:tcPr marL="9525" marR="9525" marT="0" marB="0" anchor="ctr">
                    <a:lnT w="3175" cap="flat" cmpd="sng" algn="ctr">
                      <a:no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7%</a:t>
                      </a:r>
                    </a:p>
                  </a:txBody>
                  <a:tcPr marL="9525" marR="9525" marT="0" marB="0" anchor="ctr">
                    <a:lnT w="3175" cap="flat" cmpd="sng" algn="ctr">
                      <a:no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extLst>
                  <a:ext uri="{0D108BD9-81ED-4DB2-BD59-A6C34878D82A}">
                    <a16:rowId xmlns:a16="http://schemas.microsoft.com/office/drawing/2014/main" val="3732639294"/>
                  </a:ext>
                </a:extLst>
              </a:tr>
              <a:tr h="180000">
                <a:tc>
                  <a:txBody>
                    <a:bodyPr/>
                    <a:lstStyle/>
                    <a:p>
                      <a:pPr algn="ctr" fontAlgn="b"/>
                      <a:r>
                        <a:rPr lang="es-ES" sz="1300" b="0" i="0" u="none" strike="noStrike" dirty="0">
                          <a:solidFill>
                            <a:schemeClr val="bg1"/>
                          </a:solidFill>
                          <a:effectLst/>
                          <a:latin typeface="+mn-lt"/>
                        </a:rPr>
                        <a:t>18%</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tc>
                  <a:txBody>
                    <a:bodyPr/>
                    <a:lstStyle/>
                    <a:p>
                      <a:pPr algn="ctr" fontAlgn="b"/>
                      <a:r>
                        <a:rPr lang="es-ES" sz="1300" b="0" i="0" u="none" strike="noStrike" dirty="0">
                          <a:solidFill>
                            <a:schemeClr val="bg1"/>
                          </a:solidFill>
                          <a:effectLst/>
                          <a:latin typeface="+mn-lt"/>
                        </a:rPr>
                        <a:t>17%</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tc>
                  <a:txBody>
                    <a:bodyPr/>
                    <a:lstStyle/>
                    <a:p>
                      <a:pPr algn="ctr" fontAlgn="b"/>
                      <a:r>
                        <a:rPr lang="es-ES" sz="1300" b="0" i="0" u="none" strike="noStrike" dirty="0">
                          <a:solidFill>
                            <a:schemeClr val="bg1"/>
                          </a:solidFill>
                          <a:effectLst/>
                          <a:latin typeface="+mn-lt"/>
                        </a:rPr>
                        <a:t>29%</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extLst>
                  <a:ext uri="{0D108BD9-81ED-4DB2-BD59-A6C34878D82A}">
                    <a16:rowId xmlns:a16="http://schemas.microsoft.com/office/drawing/2014/main" val="1295509985"/>
                  </a:ext>
                </a:extLst>
              </a:tr>
              <a:tr h="180000">
                <a:tc>
                  <a:txBody>
                    <a:bodyPr/>
                    <a:lstStyle/>
                    <a:p>
                      <a:pPr algn="ctr" fontAlgn="b"/>
                      <a:r>
                        <a:rPr lang="es-ES" sz="1300" b="0" i="0" u="none" strike="noStrike" dirty="0">
                          <a:solidFill>
                            <a:srgbClr val="000000"/>
                          </a:solidFill>
                          <a:effectLst/>
                          <a:latin typeface="+mn-lt"/>
                        </a:rPr>
                        <a:t>10%</a:t>
                      </a:r>
                    </a:p>
                  </a:txBody>
                  <a:tcPr marL="9525" marR="9525" marT="0" marB="0" anchor="ctr">
                    <a:lnT w="3175" cap="flat" cmpd="sng" algn="ctr">
                      <a:solidFill>
                        <a:srgbClr val="A03192"/>
                      </a:solid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10%</a:t>
                      </a:r>
                    </a:p>
                  </a:txBody>
                  <a:tcPr marL="9525" marR="9525" marT="0" marB="0" anchor="ctr">
                    <a:lnT w="3175" cap="flat" cmpd="sng" algn="ctr">
                      <a:solidFill>
                        <a:srgbClr val="A03192"/>
                      </a:solid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10%</a:t>
                      </a:r>
                    </a:p>
                  </a:txBody>
                  <a:tcPr marL="9525" marR="9525" marT="0" marB="0" anchor="ctr">
                    <a:lnT w="3175" cap="flat" cmpd="sng" algn="ctr">
                      <a:solidFill>
                        <a:srgbClr val="A03192"/>
                      </a:solid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1086056502"/>
                  </a:ext>
                </a:extLst>
              </a:tr>
              <a:tr h="180000">
                <a:tc>
                  <a:txBody>
                    <a:bodyPr/>
                    <a:lstStyle/>
                    <a:p>
                      <a:pPr algn="ctr" fontAlgn="b"/>
                      <a:r>
                        <a:rPr lang="es-ES" sz="1300" b="0" i="0" u="none" strike="noStrike" dirty="0">
                          <a:solidFill>
                            <a:srgbClr val="000000"/>
                          </a:solidFill>
                          <a:effectLst/>
                          <a:latin typeface="+mn-lt"/>
                        </a:rPr>
                        <a:t>5%</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dirty="0">
                          <a:solidFill>
                            <a:srgbClr val="000000"/>
                          </a:solidFill>
                          <a:effectLst/>
                          <a:latin typeface="+mn-lt"/>
                        </a:rPr>
                        <a:t>4%</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3%</a:t>
                      </a:r>
                    </a:p>
                  </a:txBody>
                  <a:tcPr marL="9525" marR="9525" marT="0" marB="0" anchor="ctr">
                    <a:lnT w="3175" cap="flat" cmpd="sng" algn="ctr">
                      <a:no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2511241100"/>
                  </a:ext>
                </a:extLst>
              </a:tr>
              <a:tr h="180000">
                <a:tc>
                  <a:txBody>
                    <a:bodyPr/>
                    <a:lstStyle/>
                    <a:p>
                      <a:pPr algn="ctr" fontAlgn="b"/>
                      <a:r>
                        <a:rPr lang="es-ES" sz="1300" b="0" i="0" u="none" strike="noStrike" dirty="0">
                          <a:solidFill>
                            <a:srgbClr val="000000"/>
                          </a:solidFill>
                          <a:effectLst/>
                          <a:latin typeface="+mn-lt"/>
                        </a:rPr>
                        <a:t>3%</a:t>
                      </a:r>
                    </a:p>
                  </a:txBody>
                  <a:tcPr marL="9525" marR="9525" marT="0" marB="0" anchor="ctr">
                    <a:lnT w="3175" cap="flat" cmpd="sng" algn="ctr">
                      <a:no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tc>
                  <a:txBody>
                    <a:bodyPr/>
                    <a:lstStyle/>
                    <a:p>
                      <a:pPr algn="ctr" fontAlgn="b"/>
                      <a:r>
                        <a:rPr lang="es-ES" sz="1300" b="0" i="0" u="none" strike="noStrike" dirty="0">
                          <a:solidFill>
                            <a:srgbClr val="000000"/>
                          </a:solidFill>
                          <a:effectLst/>
                          <a:latin typeface="+mn-lt"/>
                        </a:rPr>
                        <a:t>2%</a:t>
                      </a:r>
                    </a:p>
                  </a:txBody>
                  <a:tcPr marL="9525" marR="9525" marT="0" marB="0" anchor="ctr">
                    <a:lnT w="3175" cap="flat" cmpd="sng" algn="ctr">
                      <a:no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10%</a:t>
                      </a:r>
                    </a:p>
                  </a:txBody>
                  <a:tcPr marL="9525" marR="9525" marT="0" marB="0" anchor="ctr">
                    <a:lnT w="3175" cap="flat" cmpd="sng" algn="ctr">
                      <a:no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extLst>
                  <a:ext uri="{0D108BD9-81ED-4DB2-BD59-A6C34878D82A}">
                    <a16:rowId xmlns:a16="http://schemas.microsoft.com/office/drawing/2014/main" val="2150650234"/>
                  </a:ext>
                </a:extLst>
              </a:tr>
              <a:tr h="180000">
                <a:tc>
                  <a:txBody>
                    <a:bodyPr/>
                    <a:lstStyle/>
                    <a:p>
                      <a:pPr algn="ctr" fontAlgn="b"/>
                      <a:r>
                        <a:rPr lang="es-ES" sz="1300" b="0" i="0" u="none" strike="noStrike" dirty="0">
                          <a:solidFill>
                            <a:schemeClr val="bg1"/>
                          </a:solidFill>
                          <a:effectLst/>
                          <a:latin typeface="+mn-lt"/>
                        </a:rPr>
                        <a:t>8%</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tc>
                  <a:txBody>
                    <a:bodyPr/>
                    <a:lstStyle/>
                    <a:p>
                      <a:pPr algn="ctr" fontAlgn="b"/>
                      <a:r>
                        <a:rPr lang="es-ES" sz="1300" b="0" i="0" u="none" strike="noStrike" dirty="0">
                          <a:solidFill>
                            <a:schemeClr val="bg1"/>
                          </a:solidFill>
                          <a:effectLst/>
                          <a:latin typeface="+mn-lt"/>
                        </a:rPr>
                        <a:t>17%</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tc>
                  <a:txBody>
                    <a:bodyPr/>
                    <a:lstStyle/>
                    <a:p>
                      <a:pPr algn="ctr" fontAlgn="b"/>
                      <a:r>
                        <a:rPr lang="es-ES" sz="1300" b="0" i="0" u="none" strike="noStrike" dirty="0">
                          <a:solidFill>
                            <a:schemeClr val="bg1"/>
                          </a:solidFill>
                          <a:effectLst/>
                          <a:latin typeface="+mn-lt"/>
                        </a:rPr>
                        <a:t>9%</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extLst>
                  <a:ext uri="{0D108BD9-81ED-4DB2-BD59-A6C34878D82A}">
                    <a16:rowId xmlns:a16="http://schemas.microsoft.com/office/drawing/2014/main" val="4209420123"/>
                  </a:ext>
                </a:extLst>
              </a:tr>
              <a:tr h="180000">
                <a:tc>
                  <a:txBody>
                    <a:bodyPr/>
                    <a:lstStyle/>
                    <a:p>
                      <a:pPr algn="ctr" fontAlgn="b"/>
                      <a:r>
                        <a:rPr lang="es-ES" sz="1300" b="0" i="0" u="none" strike="noStrike" dirty="0">
                          <a:solidFill>
                            <a:srgbClr val="000000"/>
                          </a:solidFill>
                          <a:effectLst/>
                          <a:latin typeface="+mn-lt"/>
                        </a:rPr>
                        <a:t>3%</a:t>
                      </a:r>
                    </a:p>
                  </a:txBody>
                  <a:tcPr marL="9525" marR="9525" marT="0" marB="0" anchor="ctr">
                    <a:lnT w="3175" cap="flat" cmpd="sng" algn="ctr">
                      <a:solidFill>
                        <a:srgbClr val="A03192"/>
                      </a:solid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1" i="0" u="none" strike="noStrike" dirty="0">
                          <a:solidFill>
                            <a:srgbClr val="A03192"/>
                          </a:solidFill>
                          <a:effectLst/>
                          <a:latin typeface="+mn-lt"/>
                        </a:rPr>
                        <a:t>17%</a:t>
                      </a:r>
                    </a:p>
                  </a:txBody>
                  <a:tcPr marL="9525" marR="9525" marT="0" marB="0" anchor="ctr">
                    <a:lnT w="3175" cap="flat" cmpd="sng" algn="ctr">
                      <a:solidFill>
                        <a:srgbClr val="A03192"/>
                      </a:solid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tc>
                  <a:txBody>
                    <a:bodyPr/>
                    <a:lstStyle/>
                    <a:p>
                      <a:pPr algn="ctr" fontAlgn="b"/>
                      <a:r>
                        <a:rPr lang="es-ES" sz="1300" b="0" i="0" u="none" strike="noStrike" dirty="0">
                          <a:solidFill>
                            <a:srgbClr val="000000"/>
                          </a:solidFill>
                          <a:effectLst/>
                          <a:latin typeface="+mn-lt"/>
                        </a:rPr>
                        <a:t>2%</a:t>
                      </a:r>
                    </a:p>
                  </a:txBody>
                  <a:tcPr marL="9525" marR="9525" marT="0" marB="0" anchor="ctr">
                    <a:lnT w="3175" cap="flat" cmpd="sng" algn="ctr">
                      <a:solidFill>
                        <a:srgbClr val="A03192"/>
                      </a:solidFill>
                      <a:prstDash val="sysDash"/>
                      <a:round/>
                      <a:headEnd type="none" w="med" len="med"/>
                      <a:tailEnd type="none" w="med" len="med"/>
                    </a:lnT>
                    <a:lnB w="3175" cap="flat" cmpd="sng" algn="ctr">
                      <a:noFill/>
                      <a:prstDash val="sysDash"/>
                      <a:round/>
                      <a:headEnd type="none" w="med" len="med"/>
                      <a:tailEnd type="none" w="med" len="med"/>
                    </a:lnB>
                    <a:solidFill>
                      <a:srgbClr val="F5F6F8"/>
                    </a:solidFill>
                  </a:tcPr>
                </a:tc>
                <a:extLst>
                  <a:ext uri="{0D108BD9-81ED-4DB2-BD59-A6C34878D82A}">
                    <a16:rowId xmlns:a16="http://schemas.microsoft.com/office/drawing/2014/main" val="4110740159"/>
                  </a:ext>
                </a:extLst>
              </a:tr>
              <a:tr h="180000">
                <a:tc>
                  <a:txBody>
                    <a:bodyPr/>
                    <a:lstStyle/>
                    <a:p>
                      <a:pPr algn="ctr" fontAlgn="b"/>
                      <a:r>
                        <a:rPr lang="es-ES" sz="1300" b="0" i="0" u="none" strike="noStrike" dirty="0">
                          <a:solidFill>
                            <a:srgbClr val="000000"/>
                          </a:solidFill>
                          <a:effectLst/>
                          <a:latin typeface="+mn-lt"/>
                        </a:rPr>
                        <a:t>5%</a:t>
                      </a:r>
                    </a:p>
                  </a:txBody>
                  <a:tcPr marL="9525" marR="9525" marT="0" marB="0" anchor="ctr">
                    <a:lnT w="3175" cap="flat" cmpd="sng" algn="ctr">
                      <a:no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0%</a:t>
                      </a:r>
                    </a:p>
                  </a:txBody>
                  <a:tcPr marL="9525" marR="9525" marT="0" marB="0" anchor="ctr">
                    <a:lnT w="3175" cap="flat" cmpd="sng" algn="ctr">
                      <a:no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7%</a:t>
                      </a:r>
                    </a:p>
                  </a:txBody>
                  <a:tcPr marL="9525" marR="9525" marT="0" marB="0" anchor="ctr">
                    <a:lnT w="3175" cap="flat" cmpd="sng" algn="ctr">
                      <a:no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extLst>
                  <a:ext uri="{0D108BD9-81ED-4DB2-BD59-A6C34878D82A}">
                    <a16:rowId xmlns:a16="http://schemas.microsoft.com/office/drawing/2014/main" val="92194404"/>
                  </a:ext>
                </a:extLst>
              </a:tr>
              <a:tr h="180000">
                <a:tc>
                  <a:txBody>
                    <a:bodyPr/>
                    <a:lstStyle/>
                    <a:p>
                      <a:pPr algn="ctr" fontAlgn="b"/>
                      <a:r>
                        <a:rPr lang="es-ES" sz="1300" b="0" i="0" u="none" strike="noStrike" dirty="0">
                          <a:solidFill>
                            <a:schemeClr val="bg1"/>
                          </a:solidFill>
                          <a:effectLst/>
                          <a:latin typeface="+mn-lt"/>
                        </a:rPr>
                        <a:t>3%</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tc>
                  <a:txBody>
                    <a:bodyPr/>
                    <a:lstStyle/>
                    <a:p>
                      <a:pPr algn="ctr" fontAlgn="b"/>
                      <a:r>
                        <a:rPr lang="es-ES" sz="1300" b="0" i="0" u="none" strike="noStrike" dirty="0">
                          <a:solidFill>
                            <a:schemeClr val="bg1"/>
                          </a:solidFill>
                          <a:effectLst/>
                          <a:latin typeface="+mn-lt"/>
                        </a:rPr>
                        <a:t>6%</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tc>
                  <a:txBody>
                    <a:bodyPr/>
                    <a:lstStyle/>
                    <a:p>
                      <a:pPr algn="ctr" fontAlgn="b"/>
                      <a:r>
                        <a:rPr lang="es-ES" sz="1300" b="0" i="0" u="none" strike="noStrike" dirty="0">
                          <a:solidFill>
                            <a:schemeClr val="bg1"/>
                          </a:solidFill>
                          <a:effectLst/>
                          <a:latin typeface="+mn-lt"/>
                        </a:rPr>
                        <a:t>3%</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extLst>
                  <a:ext uri="{0D108BD9-81ED-4DB2-BD59-A6C34878D82A}">
                    <a16:rowId xmlns:a16="http://schemas.microsoft.com/office/drawing/2014/main" val="785684721"/>
                  </a:ext>
                </a:extLst>
              </a:tr>
              <a:tr h="180000">
                <a:tc>
                  <a:txBody>
                    <a:bodyPr/>
                    <a:lstStyle/>
                    <a:p>
                      <a:pPr algn="ctr" fontAlgn="b"/>
                      <a:r>
                        <a:rPr lang="es-ES" sz="1300" b="0" i="0" u="none" strike="noStrike" dirty="0">
                          <a:solidFill>
                            <a:srgbClr val="000000"/>
                          </a:solidFill>
                          <a:effectLst/>
                          <a:latin typeface="+mn-lt"/>
                        </a:rPr>
                        <a:t>0%</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4%</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3%</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extLst>
                  <a:ext uri="{0D108BD9-81ED-4DB2-BD59-A6C34878D82A}">
                    <a16:rowId xmlns:a16="http://schemas.microsoft.com/office/drawing/2014/main" val="2510473084"/>
                  </a:ext>
                </a:extLst>
              </a:tr>
              <a:tr h="180000">
                <a:tc>
                  <a:txBody>
                    <a:bodyPr/>
                    <a:lstStyle/>
                    <a:p>
                      <a:pPr algn="ctr" fontAlgn="b"/>
                      <a:r>
                        <a:rPr lang="es-ES" sz="1300" b="0" i="0" u="none" strike="noStrike" dirty="0">
                          <a:solidFill>
                            <a:schemeClr val="bg1"/>
                          </a:solidFill>
                          <a:effectLst/>
                          <a:latin typeface="+mn-lt"/>
                        </a:rPr>
                        <a:t>5%</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tc>
                  <a:txBody>
                    <a:bodyPr/>
                    <a:lstStyle/>
                    <a:p>
                      <a:pPr algn="ctr" fontAlgn="b"/>
                      <a:r>
                        <a:rPr lang="es-ES" sz="1300" b="0" i="0" u="none" strike="noStrike" dirty="0">
                          <a:solidFill>
                            <a:schemeClr val="bg1"/>
                          </a:solidFill>
                          <a:effectLst/>
                          <a:latin typeface="+mn-lt"/>
                        </a:rPr>
                        <a:t>4%</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tc>
                  <a:txBody>
                    <a:bodyPr/>
                    <a:lstStyle/>
                    <a:p>
                      <a:pPr algn="ctr" fontAlgn="b"/>
                      <a:r>
                        <a:rPr lang="es-ES" sz="1300" b="0" i="0" u="none" strike="noStrike" dirty="0">
                          <a:solidFill>
                            <a:schemeClr val="bg1"/>
                          </a:solidFill>
                          <a:effectLst/>
                          <a:latin typeface="+mn-lt"/>
                        </a:rPr>
                        <a:t>5%</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extLst>
                  <a:ext uri="{0D108BD9-81ED-4DB2-BD59-A6C34878D82A}">
                    <a16:rowId xmlns:a16="http://schemas.microsoft.com/office/drawing/2014/main" val="3043799046"/>
                  </a:ext>
                </a:extLst>
              </a:tr>
              <a:tr h="180000">
                <a:tc>
                  <a:txBody>
                    <a:bodyPr/>
                    <a:lstStyle/>
                    <a:p>
                      <a:pPr algn="ctr" fontAlgn="b"/>
                      <a:r>
                        <a:rPr lang="es-ES" sz="1300" b="0" i="0" u="none" strike="noStrike" dirty="0">
                          <a:solidFill>
                            <a:srgbClr val="000000"/>
                          </a:solidFill>
                          <a:effectLst/>
                          <a:latin typeface="+mn-lt"/>
                        </a:rPr>
                        <a:t>5%</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4%</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3%</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extLst>
                  <a:ext uri="{0D108BD9-81ED-4DB2-BD59-A6C34878D82A}">
                    <a16:rowId xmlns:a16="http://schemas.microsoft.com/office/drawing/2014/main" val="680166532"/>
                  </a:ext>
                </a:extLst>
              </a:tr>
              <a:tr h="180000">
                <a:tc>
                  <a:txBody>
                    <a:bodyPr/>
                    <a:lstStyle/>
                    <a:p>
                      <a:pPr algn="ctr" fontAlgn="b"/>
                      <a:r>
                        <a:rPr lang="es-ES" sz="1300" b="0" i="0" u="none" strike="noStrike" dirty="0">
                          <a:solidFill>
                            <a:schemeClr val="bg1"/>
                          </a:solidFill>
                          <a:effectLst/>
                          <a:latin typeface="+mn-lt"/>
                        </a:rPr>
                        <a:t>0%</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tc>
                  <a:txBody>
                    <a:bodyPr/>
                    <a:lstStyle/>
                    <a:p>
                      <a:pPr algn="ctr" fontAlgn="b"/>
                      <a:r>
                        <a:rPr lang="es-ES" sz="1300" b="0" i="0" u="none" strike="noStrike" dirty="0">
                          <a:solidFill>
                            <a:schemeClr val="bg1"/>
                          </a:solidFill>
                          <a:effectLst/>
                          <a:latin typeface="+mn-lt"/>
                        </a:rPr>
                        <a:t>4%</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tc>
                  <a:txBody>
                    <a:bodyPr/>
                    <a:lstStyle/>
                    <a:p>
                      <a:pPr algn="ctr" fontAlgn="b"/>
                      <a:r>
                        <a:rPr lang="es-ES" sz="1300" b="0" i="0" u="none" strike="noStrike" dirty="0">
                          <a:solidFill>
                            <a:schemeClr val="bg1"/>
                          </a:solidFill>
                          <a:effectLst/>
                          <a:latin typeface="+mn-lt"/>
                        </a:rPr>
                        <a:t>2%</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A03192"/>
                    </a:solidFill>
                  </a:tcPr>
                </a:tc>
                <a:extLst>
                  <a:ext uri="{0D108BD9-81ED-4DB2-BD59-A6C34878D82A}">
                    <a16:rowId xmlns:a16="http://schemas.microsoft.com/office/drawing/2014/main" val="2657384201"/>
                  </a:ext>
                </a:extLst>
              </a:tr>
              <a:tr h="180000">
                <a:tc>
                  <a:txBody>
                    <a:bodyPr/>
                    <a:lstStyle/>
                    <a:p>
                      <a:pPr algn="ctr" fontAlgn="b"/>
                      <a:r>
                        <a:rPr lang="es-ES" sz="1300" b="0" i="0" u="none" strike="noStrike">
                          <a:solidFill>
                            <a:srgbClr val="000000"/>
                          </a:solidFill>
                          <a:effectLst/>
                          <a:latin typeface="+mn-lt"/>
                        </a:rPr>
                        <a:t>0%</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tc>
                  <a:txBody>
                    <a:bodyPr/>
                    <a:lstStyle/>
                    <a:p>
                      <a:pPr algn="ctr" fontAlgn="b"/>
                      <a:r>
                        <a:rPr lang="es-ES" sz="1300" b="0" i="0" u="none" strike="noStrike">
                          <a:solidFill>
                            <a:srgbClr val="000000"/>
                          </a:solidFill>
                          <a:effectLst/>
                          <a:latin typeface="+mn-lt"/>
                        </a:rPr>
                        <a:t>4%</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tc>
                  <a:txBody>
                    <a:bodyPr/>
                    <a:lstStyle/>
                    <a:p>
                      <a:pPr algn="ctr" fontAlgn="b"/>
                      <a:r>
                        <a:rPr lang="es-ES" sz="1300" b="0" i="0" u="none" strike="noStrike" dirty="0">
                          <a:solidFill>
                            <a:srgbClr val="000000"/>
                          </a:solidFill>
                          <a:effectLst/>
                          <a:latin typeface="+mn-lt"/>
                        </a:rPr>
                        <a:t>2%</a:t>
                      </a:r>
                    </a:p>
                  </a:txBody>
                  <a:tcPr marL="9525" marR="9525" marT="0" marB="0" anchor="ctr">
                    <a:lnT w="3175" cap="flat" cmpd="sng" algn="ctr">
                      <a:solidFill>
                        <a:srgbClr val="A03192"/>
                      </a:solidFill>
                      <a:prstDash val="sysDash"/>
                      <a:round/>
                      <a:headEnd type="none" w="med" len="med"/>
                      <a:tailEnd type="none" w="med" len="med"/>
                    </a:lnT>
                    <a:lnB w="3175" cap="flat" cmpd="sng" algn="ctr">
                      <a:solidFill>
                        <a:srgbClr val="A03192"/>
                      </a:solidFill>
                      <a:prstDash val="sysDash"/>
                      <a:round/>
                      <a:headEnd type="none" w="med" len="med"/>
                      <a:tailEnd type="none" w="med" len="med"/>
                    </a:lnB>
                    <a:solidFill>
                      <a:srgbClr val="F5F6F8"/>
                    </a:solidFill>
                  </a:tcPr>
                </a:tc>
                <a:extLst>
                  <a:ext uri="{0D108BD9-81ED-4DB2-BD59-A6C34878D82A}">
                    <a16:rowId xmlns:a16="http://schemas.microsoft.com/office/drawing/2014/main" val="1790644731"/>
                  </a:ext>
                </a:extLst>
              </a:tr>
            </a:tbl>
          </a:graphicData>
        </a:graphic>
      </p:graphicFrame>
      <p:graphicFrame>
        <p:nvGraphicFramePr>
          <p:cNvPr id="7" name="Gráfico 6"/>
          <p:cNvGraphicFramePr/>
          <p:nvPr>
            <p:extLst>
              <p:ext uri="{D42A27DB-BD31-4B8C-83A1-F6EECF244321}">
                <p14:modId xmlns:p14="http://schemas.microsoft.com/office/powerpoint/2010/main" val="3642284174"/>
              </p:ext>
            </p:extLst>
          </p:nvPr>
        </p:nvGraphicFramePr>
        <p:xfrm>
          <a:off x="5199886" y="1381611"/>
          <a:ext cx="5119010" cy="48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0374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2752968-2B2F-4620-B29A-FDBF8E785358}"/>
              </a:ext>
            </a:extLst>
          </p:cNvPr>
          <p:cNvSpPr>
            <a:spLocks noGrp="1"/>
          </p:cNvSpPr>
          <p:nvPr>
            <p:ph type="ctrTitle"/>
          </p:nvPr>
        </p:nvSpPr>
        <p:spPr>
          <a:xfrm>
            <a:off x="1039368" y="1041400"/>
            <a:ext cx="9144000" cy="2387600"/>
          </a:xfrm>
        </p:spPr>
        <p:txBody>
          <a:bodyPr>
            <a:normAutofit/>
          </a:bodyPr>
          <a:lstStyle/>
          <a:p>
            <a:pPr>
              <a:lnSpc>
                <a:spcPts val="3400"/>
              </a:lnSpc>
            </a:pPr>
            <a:r>
              <a:rPr lang="es-CL" sz="4000" dirty="0"/>
              <a:t>2. Indicadores Instancias de Contacto</a:t>
            </a:r>
          </a:p>
        </p:txBody>
      </p:sp>
    </p:spTree>
    <p:extLst>
      <p:ext uri="{BB962C8B-B14F-4D97-AF65-F5344CB8AC3E}">
        <p14:creationId xmlns:p14="http://schemas.microsoft.com/office/powerpoint/2010/main" val="4053417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63638" y="492966"/>
            <a:ext cx="9864725" cy="511062"/>
          </a:xfrm>
        </p:spPr>
        <p:txBody>
          <a:bodyPr>
            <a:normAutofit/>
          </a:bodyPr>
          <a:lstStyle/>
          <a:p>
            <a:r>
              <a:rPr lang="es-CL" sz="2400" dirty="0">
                <a:solidFill>
                  <a:schemeClr val="tx2">
                    <a:lumMod val="50000"/>
                  </a:schemeClr>
                </a:solidFill>
                <a:latin typeface="Calibri" panose="020F0502020204030204" pitchFamily="34" charset="0"/>
              </a:rPr>
              <a:t>Indicadores Generales – Total Trabajadores</a:t>
            </a:r>
            <a:endParaRPr lang="es-CL" sz="2400" dirty="0"/>
          </a:p>
        </p:txBody>
      </p:sp>
      <p:sp>
        <p:nvSpPr>
          <p:cNvPr id="5" name="CuadroTexto 4">
            <a:extLst>
              <a:ext uri="{FF2B5EF4-FFF2-40B4-BE49-F238E27FC236}">
                <a16:creationId xmlns:a16="http://schemas.microsoft.com/office/drawing/2014/main" id="{04CEA132-263C-4D16-B7CC-E308258C65D1}"/>
              </a:ext>
            </a:extLst>
          </p:cNvPr>
          <p:cNvSpPr txBox="1"/>
          <p:nvPr/>
        </p:nvSpPr>
        <p:spPr>
          <a:xfrm>
            <a:off x="1646806" y="888632"/>
            <a:ext cx="9021194" cy="738664"/>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¿Cuál es su nivel de satisfacción general con… (Admisión, Atención Médica, Exámenes y Procedimientos, Entrega de Medicamentos, Atención Enfermeras, Personal Administrativo)?</a:t>
            </a:r>
          </a:p>
          <a:p>
            <a:endPar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endParaRPr>
          </a:p>
        </p:txBody>
      </p:sp>
      <p:graphicFrame>
        <p:nvGraphicFramePr>
          <p:cNvPr id="6" name="Object 5"/>
          <p:cNvGraphicFramePr>
            <a:graphicFrameLocks/>
          </p:cNvGraphicFramePr>
          <p:nvPr>
            <p:extLst>
              <p:ext uri="{D42A27DB-BD31-4B8C-83A1-F6EECF244321}">
                <p14:modId xmlns:p14="http://schemas.microsoft.com/office/powerpoint/2010/main" val="2315155178"/>
              </p:ext>
            </p:extLst>
          </p:nvPr>
        </p:nvGraphicFramePr>
        <p:xfrm>
          <a:off x="1381470" y="2022962"/>
          <a:ext cx="10146608" cy="4325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1788816704"/>
              </p:ext>
            </p:extLst>
          </p:nvPr>
        </p:nvGraphicFramePr>
        <p:xfrm>
          <a:off x="435296" y="5621109"/>
          <a:ext cx="10983600" cy="216000"/>
        </p:xfrm>
        <a:graphic>
          <a:graphicData uri="http://schemas.openxmlformats.org/drawingml/2006/table">
            <a:tbl>
              <a:tblPr>
                <a:tableStyleId>{5C22544A-7EE6-4342-B048-85BDC9FD1C3A}</a:tableStyleId>
              </a:tblPr>
              <a:tblGrid>
                <a:gridCol w="1155600">
                  <a:extLst>
                    <a:ext uri="{9D8B030D-6E8A-4147-A177-3AD203B41FA5}">
                      <a16:colId xmlns:a16="http://schemas.microsoft.com/office/drawing/2014/main" val="1471768481"/>
                    </a:ext>
                  </a:extLst>
                </a:gridCol>
                <a:gridCol w="1404000">
                  <a:extLst>
                    <a:ext uri="{9D8B030D-6E8A-4147-A177-3AD203B41FA5}">
                      <a16:colId xmlns:a16="http://schemas.microsoft.com/office/drawing/2014/main" val="1292066050"/>
                    </a:ext>
                  </a:extLst>
                </a:gridCol>
                <a:gridCol w="1404000">
                  <a:extLst>
                    <a:ext uri="{9D8B030D-6E8A-4147-A177-3AD203B41FA5}">
                      <a16:colId xmlns:a16="http://schemas.microsoft.com/office/drawing/2014/main" val="322378115"/>
                    </a:ext>
                  </a:extLst>
                </a:gridCol>
                <a:gridCol w="1404000">
                  <a:extLst>
                    <a:ext uri="{9D8B030D-6E8A-4147-A177-3AD203B41FA5}">
                      <a16:colId xmlns:a16="http://schemas.microsoft.com/office/drawing/2014/main" val="267973357"/>
                    </a:ext>
                  </a:extLst>
                </a:gridCol>
                <a:gridCol w="1404000">
                  <a:extLst>
                    <a:ext uri="{9D8B030D-6E8A-4147-A177-3AD203B41FA5}">
                      <a16:colId xmlns:a16="http://schemas.microsoft.com/office/drawing/2014/main" val="3426407013"/>
                    </a:ext>
                  </a:extLst>
                </a:gridCol>
                <a:gridCol w="1404000">
                  <a:extLst>
                    <a:ext uri="{9D8B030D-6E8A-4147-A177-3AD203B41FA5}">
                      <a16:colId xmlns:a16="http://schemas.microsoft.com/office/drawing/2014/main" val="277145223"/>
                    </a:ext>
                  </a:extLst>
                </a:gridCol>
                <a:gridCol w="1404000">
                  <a:extLst>
                    <a:ext uri="{9D8B030D-6E8A-4147-A177-3AD203B41FA5}">
                      <a16:colId xmlns:a16="http://schemas.microsoft.com/office/drawing/2014/main" val="1551282559"/>
                    </a:ext>
                  </a:extLst>
                </a:gridCol>
                <a:gridCol w="1404000">
                  <a:extLst>
                    <a:ext uri="{9D8B030D-6E8A-4147-A177-3AD203B41FA5}">
                      <a16:colId xmlns:a16="http://schemas.microsoft.com/office/drawing/2014/main" val="2769305261"/>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solidFill>
                          <a:effectLst/>
                          <a:latin typeface="+mn-lt"/>
                        </a:rPr>
                        <a:t>% Neto</a:t>
                      </a:r>
                      <a:r>
                        <a:rPr lang="es-CL" sz="1200" b="0" i="0" u="none" strike="noStrike" baseline="0" dirty="0">
                          <a:solidFill>
                            <a:schemeClr val="bg1"/>
                          </a:solidFill>
                          <a:effectLst/>
                          <a:latin typeface="+mn-lt"/>
                        </a:rPr>
                        <a:t> 2017</a:t>
                      </a:r>
                      <a:endParaRPr lang="es-CL" sz="1200" b="0" i="0" u="none" strike="noStrike" dirty="0">
                        <a:solidFill>
                          <a:schemeClr val="bg1"/>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4B95"/>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67%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86%</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91%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91%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84%</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0000"/>
                  </a:ext>
                </a:extLst>
              </a:tr>
            </a:tbl>
          </a:graphicData>
        </a:graphic>
      </p:graphicFrame>
      <p:cxnSp>
        <p:nvCxnSpPr>
          <p:cNvPr id="20" name="Conector recto de flecha 19"/>
          <p:cNvCxnSpPr/>
          <p:nvPr/>
        </p:nvCxnSpPr>
        <p:spPr>
          <a:xfrm flipV="1">
            <a:off x="3135631" y="3371059"/>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V="1">
            <a:off x="5346568" y="3220933"/>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V="1">
            <a:off x="2562420" y="3330110"/>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V="1">
            <a:off x="3932631" y="3069964"/>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4" name="Tabla 13"/>
          <p:cNvGraphicFramePr>
            <a:graphicFrameLocks noGrp="1"/>
          </p:cNvGraphicFramePr>
          <p:nvPr>
            <p:extLst>
              <p:ext uri="{D42A27DB-BD31-4B8C-83A1-F6EECF244321}">
                <p14:modId xmlns:p14="http://schemas.microsoft.com/office/powerpoint/2010/main" val="1879162760"/>
              </p:ext>
            </p:extLst>
          </p:nvPr>
        </p:nvGraphicFramePr>
        <p:xfrm>
          <a:off x="520760" y="1638479"/>
          <a:ext cx="10983600" cy="216000"/>
        </p:xfrm>
        <a:graphic>
          <a:graphicData uri="http://schemas.openxmlformats.org/drawingml/2006/table">
            <a:tbl>
              <a:tblPr>
                <a:tableStyleId>{5C22544A-7EE6-4342-B048-85BDC9FD1C3A}</a:tableStyleId>
              </a:tblPr>
              <a:tblGrid>
                <a:gridCol w="1155600">
                  <a:extLst>
                    <a:ext uri="{9D8B030D-6E8A-4147-A177-3AD203B41FA5}">
                      <a16:colId xmlns:a16="http://schemas.microsoft.com/office/drawing/2014/main" val="1471768481"/>
                    </a:ext>
                  </a:extLst>
                </a:gridCol>
                <a:gridCol w="1404000">
                  <a:extLst>
                    <a:ext uri="{9D8B030D-6E8A-4147-A177-3AD203B41FA5}">
                      <a16:colId xmlns:a16="http://schemas.microsoft.com/office/drawing/2014/main" val="1292066050"/>
                    </a:ext>
                  </a:extLst>
                </a:gridCol>
                <a:gridCol w="1404000">
                  <a:extLst>
                    <a:ext uri="{9D8B030D-6E8A-4147-A177-3AD203B41FA5}">
                      <a16:colId xmlns:a16="http://schemas.microsoft.com/office/drawing/2014/main" val="322378115"/>
                    </a:ext>
                  </a:extLst>
                </a:gridCol>
                <a:gridCol w="1404000">
                  <a:extLst>
                    <a:ext uri="{9D8B030D-6E8A-4147-A177-3AD203B41FA5}">
                      <a16:colId xmlns:a16="http://schemas.microsoft.com/office/drawing/2014/main" val="267973357"/>
                    </a:ext>
                  </a:extLst>
                </a:gridCol>
                <a:gridCol w="1404000">
                  <a:extLst>
                    <a:ext uri="{9D8B030D-6E8A-4147-A177-3AD203B41FA5}">
                      <a16:colId xmlns:a16="http://schemas.microsoft.com/office/drawing/2014/main" val="3426407013"/>
                    </a:ext>
                  </a:extLst>
                </a:gridCol>
                <a:gridCol w="1404000">
                  <a:extLst>
                    <a:ext uri="{9D8B030D-6E8A-4147-A177-3AD203B41FA5}">
                      <a16:colId xmlns:a16="http://schemas.microsoft.com/office/drawing/2014/main" val="277145223"/>
                    </a:ext>
                  </a:extLst>
                </a:gridCol>
                <a:gridCol w="1404000">
                  <a:extLst>
                    <a:ext uri="{9D8B030D-6E8A-4147-A177-3AD203B41FA5}">
                      <a16:colId xmlns:a16="http://schemas.microsoft.com/office/drawing/2014/main" val="1551282559"/>
                    </a:ext>
                  </a:extLst>
                </a:gridCol>
                <a:gridCol w="1404000">
                  <a:extLst>
                    <a:ext uri="{9D8B030D-6E8A-4147-A177-3AD203B41FA5}">
                      <a16:colId xmlns:a16="http://schemas.microsoft.com/office/drawing/2014/main" val="2769305261"/>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lumMod val="65000"/>
                            </a:schemeClr>
                          </a:solidFill>
                          <a:effectLst/>
                          <a:latin typeface="+mn-lt"/>
                        </a:rPr>
                        <a:t>Base </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1078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1078</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1075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742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927</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1045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1060</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grpSp>
        <p:nvGrpSpPr>
          <p:cNvPr id="11" name="Grupo 10"/>
          <p:cNvGrpSpPr/>
          <p:nvPr/>
        </p:nvGrpSpPr>
        <p:grpSpPr>
          <a:xfrm>
            <a:off x="261556" y="6187270"/>
            <a:ext cx="4208570" cy="276999"/>
            <a:chOff x="377671" y="6209793"/>
            <a:chExt cx="4208570" cy="276999"/>
          </a:xfrm>
        </p:grpSpPr>
        <p:sp>
          <p:nvSpPr>
            <p:cNvPr id="12" name="CuadroTexto 11">
              <a:extLst>
                <a:ext uri="{FF2B5EF4-FFF2-40B4-BE49-F238E27FC236}">
                  <a16:creationId xmlns:a16="http://schemas.microsoft.com/office/drawing/2014/main" id="{EB2C6935-35BE-494D-A468-DDF674171B40}"/>
                </a:ext>
              </a:extLst>
            </p:cNvPr>
            <p:cNvSpPr txBox="1"/>
            <p:nvPr/>
          </p:nvSpPr>
          <p:spPr>
            <a:xfrm>
              <a:off x="580872" y="6209793"/>
              <a:ext cx="4005369" cy="276999"/>
            </a:xfrm>
            <a:prstGeom prst="rect">
              <a:avLst/>
            </a:prstGeom>
            <a:noFill/>
          </p:spPr>
          <p:txBody>
            <a:bodyPr wrap="square" rtlCol="0">
              <a:spAutoFit/>
            </a:bodyPr>
            <a:lstStyle/>
            <a:p>
              <a:r>
                <a:rPr lang="es-MX" sz="1200" dirty="0">
                  <a:solidFill>
                    <a:srgbClr val="717274"/>
                  </a:solidFill>
                  <a:latin typeface="Calibri Light" panose="020F0302020204030204"/>
                  <a:ea typeface="Open Sans" panose="020B0606030504020204" pitchFamily="34" charset="0"/>
                  <a:cs typeface="Open Sans" panose="020B0606030504020204" pitchFamily="34" charset="0"/>
                </a:rPr>
                <a:t>Resultado significativamente  sobre | bajo medición previa  </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13" name="Conector recto de flecha 12"/>
            <p:cNvCxnSpPr/>
            <p:nvPr/>
          </p:nvCxnSpPr>
          <p:spPr>
            <a:xfrm flipV="1">
              <a:off x="377671" y="6260968"/>
              <a:ext cx="0" cy="144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V="1">
              <a:off x="486853" y="6260968"/>
              <a:ext cx="0" cy="144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596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2752968-2B2F-4620-B29A-FDBF8E785358}"/>
              </a:ext>
            </a:extLst>
          </p:cNvPr>
          <p:cNvSpPr>
            <a:spLocks noGrp="1"/>
          </p:cNvSpPr>
          <p:nvPr>
            <p:ph type="ctrTitle"/>
          </p:nvPr>
        </p:nvSpPr>
        <p:spPr>
          <a:xfrm>
            <a:off x="1073156" y="968227"/>
            <a:ext cx="9144000" cy="2387600"/>
          </a:xfrm>
        </p:spPr>
        <p:txBody>
          <a:bodyPr>
            <a:normAutofit/>
          </a:bodyPr>
          <a:lstStyle/>
          <a:p>
            <a:r>
              <a:rPr lang="es-CL" sz="4000" dirty="0"/>
              <a:t>Metodología</a:t>
            </a:r>
          </a:p>
        </p:txBody>
      </p:sp>
    </p:spTree>
    <p:extLst>
      <p:ext uri="{BB962C8B-B14F-4D97-AF65-F5344CB8AC3E}">
        <p14:creationId xmlns:p14="http://schemas.microsoft.com/office/powerpoint/2010/main" val="929633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63638" y="127203"/>
            <a:ext cx="9864725" cy="511062"/>
          </a:xfrm>
        </p:spPr>
        <p:txBody>
          <a:bodyPr/>
          <a:lstStyle/>
          <a:p>
            <a:r>
              <a:rPr lang="es-CL" sz="2800" dirty="0">
                <a:solidFill>
                  <a:schemeClr val="tx2">
                    <a:lumMod val="50000"/>
                  </a:schemeClr>
                </a:solidFill>
                <a:latin typeface="Calibri" panose="020F0502020204030204" pitchFamily="34" charset="0"/>
              </a:rPr>
              <a:t>Factores a Gestionar -  Total Industria </a:t>
            </a:r>
            <a:endParaRPr lang="es-CL" dirty="0"/>
          </a:p>
        </p:txBody>
      </p:sp>
      <p:sp>
        <p:nvSpPr>
          <p:cNvPr id="5" name="CuadroTexto 4">
            <a:extLst>
              <a:ext uri="{FF2B5EF4-FFF2-40B4-BE49-F238E27FC236}">
                <a16:creationId xmlns:a16="http://schemas.microsoft.com/office/drawing/2014/main" id="{04CEA132-263C-4D16-B7CC-E308258C65D1}"/>
              </a:ext>
            </a:extLst>
          </p:cNvPr>
          <p:cNvSpPr txBox="1"/>
          <p:nvPr/>
        </p:nvSpPr>
        <p:spPr>
          <a:xfrm>
            <a:off x="1597990" y="544667"/>
            <a:ext cx="9021194" cy="523220"/>
          </a:xfrm>
          <a:prstGeom prst="rect">
            <a:avLst/>
          </a:prstGeom>
          <a:noFill/>
        </p:spPr>
        <p:txBody>
          <a:bodyPr wrap="square" rtlCol="0">
            <a:spAutoFit/>
          </a:bodyPr>
          <a:lstStyle/>
          <a:p>
            <a:pPr algn="ctr"/>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Impacto de Instancias de Contacto en la Satisfacción con el Servicio de la Mutualidad</a:t>
            </a:r>
          </a:p>
          <a:p>
            <a:pPr algn="ctr"/>
            <a:endPar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endParaRPr>
          </a:p>
        </p:txBody>
      </p:sp>
      <p:sp>
        <p:nvSpPr>
          <p:cNvPr id="17" name="Rectángulo 16">
            <a:extLst>
              <a:ext uri="{FF2B5EF4-FFF2-40B4-BE49-F238E27FC236}">
                <a16:creationId xmlns:a16="http://schemas.microsoft.com/office/drawing/2014/main" id="{B635D8B5-93B6-4A92-8D18-7D4D57B3CA01}"/>
              </a:ext>
            </a:extLst>
          </p:cNvPr>
          <p:cNvSpPr/>
          <p:nvPr/>
        </p:nvSpPr>
        <p:spPr>
          <a:xfrm>
            <a:off x="6272656" y="1556402"/>
            <a:ext cx="2724074" cy="1861627"/>
          </a:xfrm>
          <a:prstGeom prst="rect">
            <a:avLst/>
          </a:prstGeom>
          <a:solidFill>
            <a:srgbClr val="99BD13"/>
          </a:solidFill>
          <a:ln w="9525" cap="flat" cmpd="sng" algn="ctr">
            <a:noFill/>
            <a:prstDash val="solid"/>
          </a:ln>
          <a:effectLst/>
        </p:spPr>
        <p:txBody>
          <a:bodyPr rtlCol="0" anchor="ctr"/>
          <a:lstStyle/>
          <a:p>
            <a:pPr algn="ctr" defTabSz="457200">
              <a:defRPr/>
            </a:pPr>
            <a:endParaRPr lang="es-CL" kern="0" dirty="0">
              <a:solidFill>
                <a:srgbClr val="FFFFFF"/>
              </a:solidFill>
              <a:cs typeface="Calibri"/>
            </a:endParaRPr>
          </a:p>
        </p:txBody>
      </p:sp>
      <p:sp>
        <p:nvSpPr>
          <p:cNvPr id="22" name="CuadroTexto 21">
            <a:extLst>
              <a:ext uri="{FF2B5EF4-FFF2-40B4-BE49-F238E27FC236}">
                <a16:creationId xmlns:a16="http://schemas.microsoft.com/office/drawing/2014/main" id="{CBA8E330-02C0-45F2-A855-3C2D16796683}"/>
              </a:ext>
            </a:extLst>
          </p:cNvPr>
          <p:cNvSpPr txBox="1"/>
          <p:nvPr/>
        </p:nvSpPr>
        <p:spPr>
          <a:xfrm>
            <a:off x="6392243" y="1637379"/>
            <a:ext cx="2311404" cy="677430"/>
          </a:xfrm>
          <a:prstGeom prst="rect">
            <a:avLst/>
          </a:prstGeom>
          <a:noFill/>
        </p:spPr>
        <p:txBody>
          <a:bodyPr wrap="square" rtlCol="0">
            <a:spAutoFit/>
          </a:bodyPr>
          <a:lstStyle/>
          <a:p>
            <a:pPr algn="r" defTabSz="457200">
              <a:defRPr/>
            </a:pPr>
            <a:r>
              <a:rPr lang="es-CL" sz="2400" kern="0" dirty="0">
                <a:solidFill>
                  <a:srgbClr val="FFFFFF"/>
                </a:solidFill>
                <a:cs typeface="Calibri"/>
              </a:rPr>
              <a:t>Fortaleza</a:t>
            </a:r>
          </a:p>
          <a:p>
            <a:pPr marL="92075" indent="-92075" algn="r" fontAlgn="base">
              <a:lnSpc>
                <a:spcPct val="80000"/>
              </a:lnSpc>
              <a:spcBef>
                <a:spcPts val="600"/>
              </a:spcBef>
              <a:spcAft>
                <a:spcPct val="0"/>
              </a:spcAft>
              <a:buFont typeface="Arial" pitchFamily="34" charset="0"/>
              <a:buChar char="•"/>
              <a:defRPr/>
            </a:pPr>
            <a:endParaRPr lang="en-US" sz="1100" i="1" kern="0" dirty="0">
              <a:solidFill>
                <a:srgbClr val="FFFFFF"/>
              </a:solidFill>
              <a:cs typeface="Calibri" pitchFamily="34" charset="0"/>
            </a:endParaRPr>
          </a:p>
        </p:txBody>
      </p:sp>
      <p:sp>
        <p:nvSpPr>
          <p:cNvPr id="26" name="Rectángulo 25">
            <a:extLst>
              <a:ext uri="{FF2B5EF4-FFF2-40B4-BE49-F238E27FC236}">
                <a16:creationId xmlns:a16="http://schemas.microsoft.com/office/drawing/2014/main" id="{8A796714-2B6B-47C3-A173-9EA39FDE221C}"/>
              </a:ext>
            </a:extLst>
          </p:cNvPr>
          <p:cNvSpPr/>
          <p:nvPr/>
        </p:nvSpPr>
        <p:spPr>
          <a:xfrm>
            <a:off x="3513334" y="1553631"/>
            <a:ext cx="2706498" cy="1861627"/>
          </a:xfrm>
          <a:prstGeom prst="rect">
            <a:avLst/>
          </a:prstGeom>
          <a:solidFill>
            <a:srgbClr val="9E009E">
              <a:lumMod val="75000"/>
            </a:srgbClr>
          </a:solidFill>
          <a:ln w="9525" cap="flat" cmpd="sng" algn="ctr">
            <a:noFill/>
            <a:prstDash val="solid"/>
          </a:ln>
          <a:effectLst/>
        </p:spPr>
        <p:txBody>
          <a:bodyPr rtlCol="0" anchor="ctr"/>
          <a:lstStyle/>
          <a:p>
            <a:pPr algn="ctr" defTabSz="457200">
              <a:defRPr/>
            </a:pPr>
            <a:endParaRPr lang="es-CL" kern="0" dirty="0">
              <a:solidFill>
                <a:srgbClr val="FFFFFF"/>
              </a:solidFill>
              <a:cs typeface="Calibri"/>
            </a:endParaRPr>
          </a:p>
        </p:txBody>
      </p:sp>
      <p:sp>
        <p:nvSpPr>
          <p:cNvPr id="27" name="CuadroTexto 26">
            <a:extLst>
              <a:ext uri="{FF2B5EF4-FFF2-40B4-BE49-F238E27FC236}">
                <a16:creationId xmlns:a16="http://schemas.microsoft.com/office/drawing/2014/main" id="{C1BB4AF8-1726-4C0E-9975-6B3E1C65D776}"/>
              </a:ext>
            </a:extLst>
          </p:cNvPr>
          <p:cNvSpPr txBox="1"/>
          <p:nvPr/>
        </p:nvSpPr>
        <p:spPr>
          <a:xfrm>
            <a:off x="3630171" y="1637379"/>
            <a:ext cx="2290789" cy="776694"/>
          </a:xfrm>
          <a:prstGeom prst="rect">
            <a:avLst/>
          </a:prstGeom>
          <a:noFill/>
        </p:spPr>
        <p:txBody>
          <a:bodyPr wrap="square" rtlCol="0">
            <a:spAutoFit/>
          </a:bodyPr>
          <a:lstStyle/>
          <a:p>
            <a:pPr defTabSz="457200">
              <a:defRPr/>
            </a:pPr>
            <a:r>
              <a:rPr lang="es-CL" sz="2400" kern="0" dirty="0">
                <a:solidFill>
                  <a:srgbClr val="FFFFFF"/>
                </a:solidFill>
                <a:cs typeface="Calibri"/>
              </a:rPr>
              <a:t>Crítico</a:t>
            </a:r>
          </a:p>
          <a:p>
            <a:pPr marL="92075" indent="-92075" fontAlgn="base">
              <a:lnSpc>
                <a:spcPct val="80000"/>
              </a:lnSpc>
              <a:spcBef>
                <a:spcPts val="600"/>
              </a:spcBef>
              <a:spcAft>
                <a:spcPct val="0"/>
              </a:spcAft>
              <a:defRPr/>
            </a:pPr>
            <a:r>
              <a:rPr lang="es-CL" sz="1100" kern="0" dirty="0">
                <a:solidFill>
                  <a:srgbClr val="FFFFFF"/>
                </a:solidFill>
                <a:cs typeface="Arial" pitchFamily="34" charset="0"/>
              </a:rPr>
              <a:t> </a:t>
            </a:r>
          </a:p>
          <a:p>
            <a:pPr marL="92075" indent="-92075" fontAlgn="base">
              <a:lnSpc>
                <a:spcPct val="80000"/>
              </a:lnSpc>
              <a:spcBef>
                <a:spcPts val="600"/>
              </a:spcBef>
              <a:spcAft>
                <a:spcPct val="0"/>
              </a:spcAft>
              <a:buFont typeface="Arial" pitchFamily="34" charset="0"/>
              <a:buChar char="•"/>
              <a:defRPr/>
            </a:pPr>
            <a:endParaRPr lang="es-CL" sz="1100" i="1" kern="0" dirty="0">
              <a:solidFill>
                <a:srgbClr val="FFFFFF"/>
              </a:solidFill>
              <a:cs typeface="Arial" pitchFamily="34" charset="0"/>
            </a:endParaRPr>
          </a:p>
        </p:txBody>
      </p:sp>
      <p:sp>
        <p:nvSpPr>
          <p:cNvPr id="28" name="Rectángulo 27">
            <a:extLst>
              <a:ext uri="{FF2B5EF4-FFF2-40B4-BE49-F238E27FC236}">
                <a16:creationId xmlns:a16="http://schemas.microsoft.com/office/drawing/2014/main" id="{A2DAFAFD-52BF-4A8E-BA6C-DB350FB01798}"/>
              </a:ext>
            </a:extLst>
          </p:cNvPr>
          <p:cNvSpPr/>
          <p:nvPr/>
        </p:nvSpPr>
        <p:spPr>
          <a:xfrm>
            <a:off x="3513334" y="3461066"/>
            <a:ext cx="2706498" cy="1903143"/>
          </a:xfrm>
          <a:prstGeom prst="rect">
            <a:avLst/>
          </a:prstGeom>
          <a:solidFill>
            <a:srgbClr val="A9A9A9"/>
          </a:solidFill>
          <a:ln w="9525" cap="flat" cmpd="sng" algn="ctr">
            <a:noFill/>
            <a:prstDash val="solid"/>
          </a:ln>
          <a:effectLst/>
        </p:spPr>
        <p:txBody>
          <a:bodyPr rtlCol="0" anchor="ctr"/>
          <a:lstStyle/>
          <a:p>
            <a:pPr algn="ctr" defTabSz="457200">
              <a:defRPr/>
            </a:pPr>
            <a:endParaRPr lang="es-CL" kern="0" dirty="0">
              <a:solidFill>
                <a:srgbClr val="FFFFFF"/>
              </a:solidFill>
              <a:cs typeface="Calibri"/>
            </a:endParaRPr>
          </a:p>
        </p:txBody>
      </p:sp>
      <p:sp>
        <p:nvSpPr>
          <p:cNvPr id="29" name="CuadroTexto 28">
            <a:extLst>
              <a:ext uri="{FF2B5EF4-FFF2-40B4-BE49-F238E27FC236}">
                <a16:creationId xmlns:a16="http://schemas.microsoft.com/office/drawing/2014/main" id="{DD92FB9A-6F34-48FA-BA75-F4A15EE83AC0}"/>
              </a:ext>
            </a:extLst>
          </p:cNvPr>
          <p:cNvSpPr txBox="1"/>
          <p:nvPr/>
        </p:nvSpPr>
        <p:spPr>
          <a:xfrm>
            <a:off x="3628167" y="1997170"/>
            <a:ext cx="2736840" cy="931024"/>
          </a:xfrm>
          <a:prstGeom prst="rect">
            <a:avLst/>
          </a:prstGeom>
          <a:noFill/>
        </p:spPr>
        <p:txBody>
          <a:bodyPr wrap="square" rtlCol="0">
            <a:spAutoFit/>
          </a:bodyPr>
          <a:lstStyle/>
          <a:p>
            <a:pPr marL="92075" indent="-92075" fontAlgn="base">
              <a:lnSpc>
                <a:spcPct val="80000"/>
              </a:lnSpc>
              <a:spcBef>
                <a:spcPts val="600"/>
              </a:spcBef>
              <a:spcAft>
                <a:spcPct val="0"/>
              </a:spcAft>
              <a:buFont typeface="Arial" pitchFamily="34" charset="0"/>
              <a:buChar char="•"/>
              <a:defRPr/>
            </a:pPr>
            <a:endParaRPr lang="es-CL" sz="1000" kern="0" dirty="0">
              <a:solidFill>
                <a:srgbClr val="FFFFFF"/>
              </a:solidFill>
              <a:cs typeface="Arial" pitchFamily="34" charset="0"/>
            </a:endParaRPr>
          </a:p>
          <a:p>
            <a:pPr>
              <a:lnSpc>
                <a:spcPct val="150000"/>
              </a:lnSpc>
            </a:pPr>
            <a:r>
              <a:rPr lang="es-CL" sz="1000" dirty="0">
                <a:solidFill>
                  <a:srgbClr val="FFFFFF"/>
                </a:solidFill>
                <a:latin typeface="Calibri" panose="020F0502020204030204" pitchFamily="34" charset="0"/>
                <a:cs typeface="Calibri"/>
              </a:rPr>
              <a:t>ATENCIÓN MÉDICA</a:t>
            </a:r>
            <a:r>
              <a:rPr lang="es-CL" sz="1000" kern="0" dirty="0">
                <a:solidFill>
                  <a:srgbClr val="FFFFFF"/>
                </a:solidFill>
                <a:cs typeface="Calibri" pitchFamily="34" charset="0"/>
              </a:rPr>
              <a:t> (</a:t>
            </a:r>
            <a:r>
              <a:rPr lang="es-CL" sz="1050" kern="0" dirty="0">
                <a:solidFill>
                  <a:srgbClr val="FFFFFF"/>
                </a:solidFill>
                <a:cs typeface="Calibri" pitchFamily="34" charset="0"/>
              </a:rPr>
              <a:t>sn</a:t>
            </a:r>
            <a:r>
              <a:rPr lang="es-CL" sz="1000" kern="0" dirty="0">
                <a:solidFill>
                  <a:srgbClr val="FFFFFF"/>
                </a:solidFill>
                <a:cs typeface="Calibri" pitchFamily="34" charset="0"/>
              </a:rPr>
              <a:t>:72% / </a:t>
            </a:r>
            <a:r>
              <a:rPr lang="es-CL" sz="1050" kern="0" dirty="0">
                <a:solidFill>
                  <a:srgbClr val="FFFFFF"/>
                </a:solidFill>
                <a:cs typeface="Calibri" pitchFamily="34" charset="0"/>
              </a:rPr>
              <a:t>i</a:t>
            </a:r>
            <a:r>
              <a:rPr lang="es-CL" sz="1000" kern="0" dirty="0">
                <a:solidFill>
                  <a:srgbClr val="FFFFFF"/>
                </a:solidFill>
                <a:cs typeface="Calibri" pitchFamily="34" charset="0"/>
              </a:rPr>
              <a:t>:53%)</a:t>
            </a:r>
            <a:endParaRPr lang="es-CL" sz="1000" dirty="0">
              <a:solidFill>
                <a:srgbClr val="FFFFFF"/>
              </a:solidFill>
              <a:latin typeface="Calibri" panose="020F0502020204030204" pitchFamily="34" charset="0"/>
              <a:cs typeface="Calibri"/>
            </a:endParaRPr>
          </a:p>
          <a:p>
            <a:pPr>
              <a:lnSpc>
                <a:spcPct val="150000"/>
              </a:lnSpc>
            </a:pPr>
            <a:r>
              <a:rPr lang="es-CL" sz="1000" dirty="0">
                <a:solidFill>
                  <a:srgbClr val="FFFFFF"/>
                </a:solidFill>
                <a:latin typeface="Calibri" panose="020F0502020204030204" pitchFamily="34" charset="0"/>
                <a:cs typeface="Calibri"/>
              </a:rPr>
              <a:t>PROCESO DE ADMISIÓN </a:t>
            </a:r>
            <a:r>
              <a:rPr lang="es-CL" sz="1000" kern="0" dirty="0">
                <a:solidFill>
                  <a:srgbClr val="FFFFFF"/>
                </a:solidFill>
                <a:cs typeface="Calibri" pitchFamily="34" charset="0"/>
              </a:rPr>
              <a:t>(</a:t>
            </a:r>
            <a:r>
              <a:rPr lang="es-CL" sz="1050" kern="0" dirty="0">
                <a:solidFill>
                  <a:srgbClr val="FFFFFF"/>
                </a:solidFill>
                <a:cs typeface="Calibri" pitchFamily="34" charset="0"/>
              </a:rPr>
              <a:t>sn</a:t>
            </a:r>
            <a:r>
              <a:rPr lang="es-CL" sz="1000" kern="0" dirty="0">
                <a:solidFill>
                  <a:srgbClr val="FFFFFF"/>
                </a:solidFill>
                <a:cs typeface="Calibri" pitchFamily="34" charset="0"/>
              </a:rPr>
              <a:t>:80% / </a:t>
            </a:r>
            <a:r>
              <a:rPr lang="es-CL" sz="1050" kern="0" dirty="0">
                <a:solidFill>
                  <a:srgbClr val="FFFFFF"/>
                </a:solidFill>
                <a:cs typeface="Calibri" pitchFamily="34" charset="0"/>
              </a:rPr>
              <a:t>i</a:t>
            </a:r>
            <a:r>
              <a:rPr lang="es-CL" sz="1000" kern="0" dirty="0">
                <a:solidFill>
                  <a:srgbClr val="FFFFFF"/>
                </a:solidFill>
                <a:cs typeface="Calibri" pitchFamily="34" charset="0"/>
              </a:rPr>
              <a:t>:19%)</a:t>
            </a:r>
          </a:p>
          <a:p>
            <a:pPr>
              <a:lnSpc>
                <a:spcPct val="150000"/>
              </a:lnSpc>
            </a:pPr>
            <a:endParaRPr lang="es-CL" sz="1000" dirty="0">
              <a:solidFill>
                <a:srgbClr val="FFFFFF"/>
              </a:solidFill>
              <a:latin typeface="Calibri" panose="020F0502020204030204" pitchFamily="34" charset="0"/>
              <a:cs typeface="Calibri"/>
            </a:endParaRPr>
          </a:p>
        </p:txBody>
      </p:sp>
      <p:sp>
        <p:nvSpPr>
          <p:cNvPr id="30" name="Rectángulo 29">
            <a:extLst>
              <a:ext uri="{FF2B5EF4-FFF2-40B4-BE49-F238E27FC236}">
                <a16:creationId xmlns:a16="http://schemas.microsoft.com/office/drawing/2014/main" id="{82524343-EF21-458F-8F38-2D87325FF932}"/>
              </a:ext>
            </a:extLst>
          </p:cNvPr>
          <p:cNvSpPr/>
          <p:nvPr/>
        </p:nvSpPr>
        <p:spPr>
          <a:xfrm>
            <a:off x="6272656" y="3467270"/>
            <a:ext cx="2724074" cy="1896939"/>
          </a:xfrm>
          <a:prstGeom prst="rect">
            <a:avLst/>
          </a:prstGeom>
          <a:solidFill>
            <a:srgbClr val="003EA7"/>
          </a:solidFill>
          <a:ln w="9525" cap="flat" cmpd="sng" algn="ctr">
            <a:noFill/>
            <a:prstDash val="solid"/>
          </a:ln>
          <a:effectLst/>
        </p:spPr>
        <p:txBody>
          <a:bodyPr rtlCol="0" anchor="ctr"/>
          <a:lstStyle/>
          <a:p>
            <a:pPr algn="ctr" defTabSz="457200">
              <a:defRPr/>
            </a:pPr>
            <a:endParaRPr lang="es-CL" kern="0" dirty="0">
              <a:solidFill>
                <a:srgbClr val="FFFFFF"/>
              </a:solidFill>
              <a:cs typeface="Calibri"/>
            </a:endParaRPr>
          </a:p>
        </p:txBody>
      </p:sp>
      <p:sp>
        <p:nvSpPr>
          <p:cNvPr id="31" name="CuadroTexto 30">
            <a:extLst>
              <a:ext uri="{FF2B5EF4-FFF2-40B4-BE49-F238E27FC236}">
                <a16:creationId xmlns:a16="http://schemas.microsoft.com/office/drawing/2014/main" id="{D3AA3AC7-CA18-4769-BB21-5332F4DA7534}"/>
              </a:ext>
            </a:extLst>
          </p:cNvPr>
          <p:cNvSpPr txBox="1"/>
          <p:nvPr/>
        </p:nvSpPr>
        <p:spPr>
          <a:xfrm>
            <a:off x="6096000" y="3520337"/>
            <a:ext cx="2800439" cy="1050288"/>
          </a:xfrm>
          <a:prstGeom prst="rect">
            <a:avLst/>
          </a:prstGeom>
          <a:noFill/>
        </p:spPr>
        <p:txBody>
          <a:bodyPr wrap="square" rtlCol="0">
            <a:spAutoFit/>
          </a:bodyPr>
          <a:lstStyle/>
          <a:p>
            <a:pPr algn="r">
              <a:lnSpc>
                <a:spcPct val="150000"/>
              </a:lnSpc>
            </a:pPr>
            <a:r>
              <a:rPr lang="es-CL" sz="1000" dirty="0">
                <a:solidFill>
                  <a:srgbClr val="FFFFFF"/>
                </a:solidFill>
                <a:latin typeface="Calibri" panose="020F0502020204030204" pitchFamily="34" charset="0"/>
                <a:cs typeface="Calibri"/>
              </a:rPr>
              <a:t>ENTREGA MEDICAMENTOS</a:t>
            </a:r>
            <a:r>
              <a:rPr lang="es-CL" sz="1000" kern="0" dirty="0">
                <a:solidFill>
                  <a:srgbClr val="FFFFFF"/>
                </a:solidFill>
                <a:cs typeface="Calibri" pitchFamily="34" charset="0"/>
              </a:rPr>
              <a:t> (</a:t>
            </a:r>
            <a:r>
              <a:rPr lang="es-CL" sz="1050" kern="0" dirty="0">
                <a:solidFill>
                  <a:srgbClr val="FFFFFF"/>
                </a:solidFill>
                <a:cs typeface="Calibri" pitchFamily="34" charset="0"/>
              </a:rPr>
              <a:t>sn</a:t>
            </a:r>
            <a:r>
              <a:rPr lang="es-CL" sz="1000" kern="0" dirty="0">
                <a:solidFill>
                  <a:srgbClr val="FFFFFF"/>
                </a:solidFill>
                <a:cs typeface="Calibri" pitchFamily="34" charset="0"/>
              </a:rPr>
              <a:t>:91%/ </a:t>
            </a:r>
            <a:r>
              <a:rPr lang="es-CL" sz="1050" kern="0" dirty="0">
                <a:solidFill>
                  <a:srgbClr val="FFFFFF"/>
                </a:solidFill>
                <a:cs typeface="Calibri" pitchFamily="34" charset="0"/>
              </a:rPr>
              <a:t>i</a:t>
            </a:r>
            <a:r>
              <a:rPr lang="es-CL" sz="1000" kern="0" dirty="0">
                <a:solidFill>
                  <a:srgbClr val="FFFFFF"/>
                </a:solidFill>
                <a:cs typeface="Calibri" pitchFamily="34" charset="0"/>
              </a:rPr>
              <a:t>:6%)</a:t>
            </a:r>
            <a:r>
              <a:rPr lang="es-CL" sz="1000" dirty="0">
                <a:solidFill>
                  <a:srgbClr val="FFFFFF"/>
                </a:solidFill>
                <a:latin typeface="Calibri" panose="020F0502020204030204" pitchFamily="34" charset="0"/>
                <a:cs typeface="Calibri"/>
              </a:rPr>
              <a:t>  </a:t>
            </a:r>
          </a:p>
          <a:p>
            <a:pPr algn="r">
              <a:lnSpc>
                <a:spcPct val="150000"/>
              </a:lnSpc>
            </a:pPr>
            <a:r>
              <a:rPr lang="es-CL" sz="1000" dirty="0">
                <a:solidFill>
                  <a:srgbClr val="FFFFFF"/>
                </a:solidFill>
                <a:latin typeface="Calibri" panose="020F0502020204030204" pitchFamily="34" charset="0"/>
                <a:cs typeface="Calibri"/>
              </a:rPr>
              <a:t>EXÁMENES Y PROCEDIMIENTOS </a:t>
            </a:r>
            <a:r>
              <a:rPr lang="es-CL" sz="1000" kern="0" dirty="0">
                <a:solidFill>
                  <a:srgbClr val="FFFFFF"/>
                </a:solidFill>
                <a:cs typeface="Calibri" pitchFamily="34" charset="0"/>
              </a:rPr>
              <a:t>(</a:t>
            </a:r>
            <a:r>
              <a:rPr lang="es-CL" sz="1050" kern="0" dirty="0">
                <a:solidFill>
                  <a:srgbClr val="FFFFFF"/>
                </a:solidFill>
                <a:cs typeface="Calibri" pitchFamily="34" charset="0"/>
              </a:rPr>
              <a:t>sn</a:t>
            </a:r>
            <a:r>
              <a:rPr lang="es-CL" sz="1000" kern="0" dirty="0">
                <a:solidFill>
                  <a:srgbClr val="FFFFFF"/>
                </a:solidFill>
                <a:cs typeface="Calibri" pitchFamily="34" charset="0"/>
              </a:rPr>
              <a:t>:88% / </a:t>
            </a:r>
            <a:r>
              <a:rPr lang="es-CL" sz="1050" kern="0" dirty="0">
                <a:solidFill>
                  <a:srgbClr val="FFFFFF"/>
                </a:solidFill>
                <a:cs typeface="Calibri" pitchFamily="34" charset="0"/>
              </a:rPr>
              <a:t>i</a:t>
            </a:r>
            <a:r>
              <a:rPr lang="es-CL" sz="1000" kern="0" dirty="0">
                <a:solidFill>
                  <a:srgbClr val="FFFFFF"/>
                </a:solidFill>
                <a:cs typeface="Calibri" pitchFamily="34" charset="0"/>
              </a:rPr>
              <a:t>:3%)</a:t>
            </a:r>
            <a:r>
              <a:rPr lang="es-CL" sz="1000" dirty="0">
                <a:solidFill>
                  <a:srgbClr val="FFFFFF"/>
                </a:solidFill>
                <a:latin typeface="Calibri" panose="020F0502020204030204" pitchFamily="34" charset="0"/>
                <a:cs typeface="Calibri"/>
              </a:rPr>
              <a:t> </a:t>
            </a:r>
          </a:p>
          <a:p>
            <a:pPr algn="r">
              <a:lnSpc>
                <a:spcPct val="150000"/>
              </a:lnSpc>
            </a:pPr>
            <a:r>
              <a:rPr lang="es-CL" sz="1000" dirty="0">
                <a:solidFill>
                  <a:srgbClr val="FFFFFF"/>
                </a:solidFill>
                <a:latin typeface="Calibri" panose="020F0502020204030204" pitchFamily="34" charset="0"/>
                <a:cs typeface="Calibri"/>
              </a:rPr>
              <a:t>ATENCIÓN DE ENFERMERAS </a:t>
            </a:r>
            <a:r>
              <a:rPr lang="es-CL" sz="1000" kern="0" dirty="0">
                <a:solidFill>
                  <a:srgbClr val="FFFFFF"/>
                </a:solidFill>
                <a:cs typeface="Calibri" pitchFamily="34" charset="0"/>
              </a:rPr>
              <a:t>(</a:t>
            </a:r>
            <a:r>
              <a:rPr lang="es-CL" sz="1050" kern="0" dirty="0">
                <a:solidFill>
                  <a:srgbClr val="FFFFFF"/>
                </a:solidFill>
                <a:cs typeface="Calibri" pitchFamily="34" charset="0"/>
              </a:rPr>
              <a:t>sn</a:t>
            </a:r>
            <a:r>
              <a:rPr lang="es-CL" sz="1000" kern="0" dirty="0">
                <a:solidFill>
                  <a:srgbClr val="FFFFFF"/>
                </a:solidFill>
                <a:cs typeface="Calibri" pitchFamily="34" charset="0"/>
              </a:rPr>
              <a:t>:91% / </a:t>
            </a:r>
            <a:r>
              <a:rPr lang="es-CL" sz="1050" kern="0" dirty="0">
                <a:solidFill>
                  <a:srgbClr val="FFFFFF"/>
                </a:solidFill>
                <a:cs typeface="Calibri" pitchFamily="34" charset="0"/>
              </a:rPr>
              <a:t>i</a:t>
            </a:r>
            <a:r>
              <a:rPr lang="es-CL" sz="1000" kern="0" dirty="0">
                <a:solidFill>
                  <a:srgbClr val="FFFFFF"/>
                </a:solidFill>
                <a:cs typeface="Calibri" pitchFamily="34" charset="0"/>
              </a:rPr>
              <a:t>:3%)</a:t>
            </a:r>
            <a:r>
              <a:rPr lang="es-CL" sz="1000" dirty="0">
                <a:solidFill>
                  <a:srgbClr val="FFFFFF"/>
                </a:solidFill>
                <a:latin typeface="Calibri" panose="020F0502020204030204" pitchFamily="34" charset="0"/>
                <a:cs typeface="Calibri"/>
              </a:rPr>
              <a:t> </a:t>
            </a:r>
          </a:p>
          <a:p>
            <a:pPr algn="r">
              <a:lnSpc>
                <a:spcPct val="150000"/>
              </a:lnSpc>
            </a:pPr>
            <a:r>
              <a:rPr lang="es-CL" sz="1000" dirty="0">
                <a:solidFill>
                  <a:srgbClr val="FFFFFF"/>
                </a:solidFill>
                <a:latin typeface="Calibri" panose="020F0502020204030204" pitchFamily="34" charset="0"/>
                <a:cs typeface="Calibri"/>
              </a:rPr>
              <a:t> </a:t>
            </a:r>
          </a:p>
        </p:txBody>
      </p:sp>
      <p:grpSp>
        <p:nvGrpSpPr>
          <p:cNvPr id="32" name="Grupo 31">
            <a:extLst>
              <a:ext uri="{FF2B5EF4-FFF2-40B4-BE49-F238E27FC236}">
                <a16:creationId xmlns:a16="http://schemas.microsoft.com/office/drawing/2014/main" id="{5881DC25-CA3D-4BAE-8BE9-0C6FEAAA9CA7}"/>
              </a:ext>
            </a:extLst>
          </p:cNvPr>
          <p:cNvGrpSpPr/>
          <p:nvPr/>
        </p:nvGrpSpPr>
        <p:grpSpPr>
          <a:xfrm>
            <a:off x="3057237" y="1547701"/>
            <a:ext cx="336012" cy="3832447"/>
            <a:chOff x="3057237" y="1881189"/>
            <a:chExt cx="336012" cy="3832447"/>
          </a:xfrm>
        </p:grpSpPr>
        <p:sp>
          <p:nvSpPr>
            <p:cNvPr id="33" name="Rectángulo 32">
              <a:extLst>
                <a:ext uri="{FF2B5EF4-FFF2-40B4-BE49-F238E27FC236}">
                  <a16:creationId xmlns:a16="http://schemas.microsoft.com/office/drawing/2014/main" id="{2D7AB211-A601-4BF9-BA36-358C2841D2AD}"/>
                </a:ext>
              </a:extLst>
            </p:cNvPr>
            <p:cNvSpPr/>
            <p:nvPr/>
          </p:nvSpPr>
          <p:spPr>
            <a:xfrm rot="16200000">
              <a:off x="1316989" y="3621437"/>
              <a:ext cx="3816508" cy="336012"/>
            </a:xfrm>
            <a:prstGeom prst="rect">
              <a:avLst/>
            </a:prstGeom>
            <a:solidFill>
              <a:srgbClr val="FFFFFF">
                <a:lumMod val="85000"/>
              </a:srgbClr>
            </a:solidFill>
            <a:ln w="9525" cap="flat" cmpd="sng" algn="ctr">
              <a:noFill/>
              <a:prstDash val="solid"/>
            </a:ln>
            <a:effectLst/>
          </p:spPr>
          <p:txBody>
            <a:bodyPr rtlCol="0" anchor="ctr"/>
            <a:lstStyle/>
            <a:p>
              <a:pPr algn="ctr" defTabSz="457200">
                <a:defRPr/>
              </a:pPr>
              <a:r>
                <a:rPr lang="es-CL" sz="1600" kern="0" dirty="0">
                  <a:solidFill>
                    <a:srgbClr val="FFFFFF">
                      <a:lumMod val="65000"/>
                    </a:srgbClr>
                  </a:solidFill>
                  <a:cs typeface="Calibri"/>
                </a:rPr>
                <a:t>IMPACTO</a:t>
              </a:r>
            </a:p>
          </p:txBody>
        </p:sp>
        <p:sp>
          <p:nvSpPr>
            <p:cNvPr id="34" name="Elipse 33">
              <a:extLst>
                <a:ext uri="{FF2B5EF4-FFF2-40B4-BE49-F238E27FC236}">
                  <a16:creationId xmlns:a16="http://schemas.microsoft.com/office/drawing/2014/main" id="{DB9C0829-E678-43ED-B7DF-1EA358945680}"/>
                </a:ext>
              </a:extLst>
            </p:cNvPr>
            <p:cNvSpPr/>
            <p:nvPr/>
          </p:nvSpPr>
          <p:spPr>
            <a:xfrm>
              <a:off x="3090289" y="1971916"/>
              <a:ext cx="267809" cy="266115"/>
            </a:xfrm>
            <a:prstGeom prst="ellipse">
              <a:avLst/>
            </a:prstGeom>
            <a:solidFill>
              <a:srgbClr val="FFFFFF"/>
            </a:solidFill>
            <a:ln w="9525" cap="flat" cmpd="sng" algn="ctr">
              <a:solidFill>
                <a:srgbClr val="FFFFFF"/>
              </a:solidFill>
              <a:prstDash val="solid"/>
            </a:ln>
            <a:effectLst/>
          </p:spPr>
          <p:txBody>
            <a:bodyPr lIns="0" tIns="0" rIns="0" bIns="0" rtlCol="0" anchor="ctr" anchorCtr="1">
              <a:normAutofit fontScale="85000" lnSpcReduction="20000"/>
            </a:bodyPr>
            <a:lstStyle/>
            <a:p>
              <a:pPr algn="dist" defTabSz="457200">
                <a:defRPr/>
              </a:pPr>
              <a:endParaRPr lang="es-CL" b="1" kern="0" dirty="0">
                <a:solidFill>
                  <a:srgbClr val="FFFFFF">
                    <a:lumMod val="85000"/>
                  </a:srgbClr>
                </a:solidFill>
                <a:cs typeface="Calibri"/>
              </a:endParaRPr>
            </a:p>
          </p:txBody>
        </p:sp>
        <p:sp>
          <p:nvSpPr>
            <p:cNvPr id="35" name="Rectángulo 34">
              <a:extLst>
                <a:ext uri="{FF2B5EF4-FFF2-40B4-BE49-F238E27FC236}">
                  <a16:creationId xmlns:a16="http://schemas.microsoft.com/office/drawing/2014/main" id="{8BE5C4FD-D5AB-44EF-BA75-263041CB641C}"/>
                </a:ext>
              </a:extLst>
            </p:cNvPr>
            <p:cNvSpPr/>
            <p:nvPr/>
          </p:nvSpPr>
          <p:spPr>
            <a:xfrm>
              <a:off x="3074152" y="1909435"/>
              <a:ext cx="300082" cy="369332"/>
            </a:xfrm>
            <a:prstGeom prst="rect">
              <a:avLst/>
            </a:prstGeom>
          </p:spPr>
          <p:txBody>
            <a:bodyPr wrap="none">
              <a:spAutoFit/>
            </a:bodyPr>
            <a:lstStyle/>
            <a:p>
              <a:pPr algn="ctr" defTabSz="457200">
                <a:defRPr/>
              </a:pPr>
              <a:r>
                <a:rPr lang="es-CL" b="1" kern="0" dirty="0">
                  <a:solidFill>
                    <a:srgbClr val="FFFFFF">
                      <a:lumMod val="85000"/>
                    </a:srgbClr>
                  </a:solidFill>
                  <a:cs typeface="Calibri"/>
                </a:rPr>
                <a:t>+</a:t>
              </a:r>
            </a:p>
          </p:txBody>
        </p:sp>
        <p:sp>
          <p:nvSpPr>
            <p:cNvPr id="36" name="Elipse 35">
              <a:extLst>
                <a:ext uri="{FF2B5EF4-FFF2-40B4-BE49-F238E27FC236}">
                  <a16:creationId xmlns:a16="http://schemas.microsoft.com/office/drawing/2014/main" id="{B1E50E46-19B1-4BF6-938B-D8087CA3AB7A}"/>
                </a:ext>
              </a:extLst>
            </p:cNvPr>
            <p:cNvSpPr/>
            <p:nvPr/>
          </p:nvSpPr>
          <p:spPr>
            <a:xfrm>
              <a:off x="3090289" y="5374654"/>
              <a:ext cx="267809" cy="266115"/>
            </a:xfrm>
            <a:prstGeom prst="ellipse">
              <a:avLst/>
            </a:prstGeom>
            <a:solidFill>
              <a:srgbClr val="FFFFFF"/>
            </a:solidFill>
            <a:ln w="9525" cap="flat" cmpd="sng" algn="ctr">
              <a:solidFill>
                <a:srgbClr val="FFFFFF"/>
              </a:solidFill>
              <a:prstDash val="solid"/>
            </a:ln>
            <a:effectLst/>
          </p:spPr>
          <p:txBody>
            <a:bodyPr lIns="0" tIns="0" rIns="0" bIns="0" rtlCol="0" anchor="ctr" anchorCtr="1">
              <a:normAutofit fontScale="85000" lnSpcReduction="20000"/>
            </a:bodyPr>
            <a:lstStyle/>
            <a:p>
              <a:pPr algn="dist" defTabSz="457200">
                <a:defRPr/>
              </a:pPr>
              <a:endParaRPr lang="es-CL" b="1" kern="0" dirty="0">
                <a:solidFill>
                  <a:srgbClr val="FFFFFF">
                    <a:lumMod val="85000"/>
                  </a:srgbClr>
                </a:solidFill>
                <a:cs typeface="Calibri"/>
              </a:endParaRPr>
            </a:p>
          </p:txBody>
        </p:sp>
        <p:sp>
          <p:nvSpPr>
            <p:cNvPr id="37" name="Rectángulo 36">
              <a:extLst>
                <a:ext uri="{FF2B5EF4-FFF2-40B4-BE49-F238E27FC236}">
                  <a16:creationId xmlns:a16="http://schemas.microsoft.com/office/drawing/2014/main" id="{3C73B999-91BC-4FAE-9FEB-00BC1DBF6AD3}"/>
                </a:ext>
              </a:extLst>
            </p:cNvPr>
            <p:cNvSpPr/>
            <p:nvPr/>
          </p:nvSpPr>
          <p:spPr>
            <a:xfrm>
              <a:off x="3084571" y="5251971"/>
              <a:ext cx="279244" cy="461665"/>
            </a:xfrm>
            <a:prstGeom prst="rect">
              <a:avLst/>
            </a:prstGeom>
          </p:spPr>
          <p:txBody>
            <a:bodyPr wrap="none">
              <a:spAutoFit/>
            </a:bodyPr>
            <a:lstStyle/>
            <a:p>
              <a:pPr algn="ctr" defTabSz="457200"/>
              <a:r>
                <a:rPr lang="es-CL" sz="2400" b="1" kern="0" dirty="0">
                  <a:solidFill>
                    <a:srgbClr val="FFFFFF">
                      <a:lumMod val="85000"/>
                    </a:srgbClr>
                  </a:solidFill>
                  <a:cs typeface="Calibri"/>
                </a:rPr>
                <a:t>-</a:t>
              </a:r>
            </a:p>
          </p:txBody>
        </p:sp>
      </p:grpSp>
      <p:grpSp>
        <p:nvGrpSpPr>
          <p:cNvPr id="38" name="Grupo 37">
            <a:extLst>
              <a:ext uri="{FF2B5EF4-FFF2-40B4-BE49-F238E27FC236}">
                <a16:creationId xmlns:a16="http://schemas.microsoft.com/office/drawing/2014/main" id="{ED55FBBC-C7BE-46F7-B41E-6795F614CBD1}"/>
              </a:ext>
            </a:extLst>
          </p:cNvPr>
          <p:cNvGrpSpPr/>
          <p:nvPr/>
        </p:nvGrpSpPr>
        <p:grpSpPr>
          <a:xfrm>
            <a:off x="3513334" y="5380148"/>
            <a:ext cx="5483293" cy="461665"/>
            <a:chOff x="3513334" y="5713636"/>
            <a:chExt cx="5483293" cy="461665"/>
          </a:xfrm>
        </p:grpSpPr>
        <p:sp>
          <p:nvSpPr>
            <p:cNvPr id="39" name="Rectángulo 38">
              <a:extLst>
                <a:ext uri="{FF2B5EF4-FFF2-40B4-BE49-F238E27FC236}">
                  <a16:creationId xmlns:a16="http://schemas.microsoft.com/office/drawing/2014/main" id="{F5F4FC88-9A39-493C-8E38-C2BA3B550CB3}"/>
                </a:ext>
              </a:extLst>
            </p:cNvPr>
            <p:cNvSpPr/>
            <p:nvPr/>
          </p:nvSpPr>
          <p:spPr>
            <a:xfrm>
              <a:off x="3513334" y="5781787"/>
              <a:ext cx="5483293" cy="364598"/>
            </a:xfrm>
            <a:prstGeom prst="rect">
              <a:avLst/>
            </a:prstGeom>
            <a:solidFill>
              <a:srgbClr val="FFFFFF">
                <a:lumMod val="85000"/>
              </a:srgbClr>
            </a:solidFill>
            <a:ln w="9525" cap="flat" cmpd="sng" algn="ctr">
              <a:noFill/>
              <a:prstDash val="solid"/>
            </a:ln>
            <a:effectLst/>
          </p:spPr>
          <p:txBody>
            <a:bodyPr rtlCol="0" anchor="ctr"/>
            <a:lstStyle/>
            <a:p>
              <a:pPr algn="ctr" defTabSz="457200">
                <a:defRPr/>
              </a:pPr>
              <a:r>
                <a:rPr lang="es-CL" sz="1600" kern="0" dirty="0">
                  <a:solidFill>
                    <a:srgbClr val="FFFFFF">
                      <a:lumMod val="65000"/>
                    </a:srgbClr>
                  </a:solidFill>
                  <a:cs typeface="Calibri"/>
                </a:rPr>
                <a:t>% Satisfacción Global Inicial Neta</a:t>
              </a:r>
            </a:p>
          </p:txBody>
        </p:sp>
        <p:sp>
          <p:nvSpPr>
            <p:cNvPr id="40" name="Elipse 39">
              <a:extLst>
                <a:ext uri="{FF2B5EF4-FFF2-40B4-BE49-F238E27FC236}">
                  <a16:creationId xmlns:a16="http://schemas.microsoft.com/office/drawing/2014/main" id="{5AFE125F-6948-4539-A15C-9BC6EC02643A}"/>
                </a:ext>
              </a:extLst>
            </p:cNvPr>
            <p:cNvSpPr/>
            <p:nvPr/>
          </p:nvSpPr>
          <p:spPr>
            <a:xfrm>
              <a:off x="3613185" y="5838064"/>
              <a:ext cx="267809" cy="266115"/>
            </a:xfrm>
            <a:prstGeom prst="ellipse">
              <a:avLst/>
            </a:prstGeom>
            <a:solidFill>
              <a:srgbClr val="FFFFFF"/>
            </a:solidFill>
            <a:ln w="9525" cap="flat" cmpd="sng" algn="ctr">
              <a:solidFill>
                <a:srgbClr val="FFFFFF"/>
              </a:solidFill>
              <a:prstDash val="solid"/>
            </a:ln>
            <a:effectLst/>
          </p:spPr>
          <p:txBody>
            <a:bodyPr lIns="0" tIns="0" rIns="0" bIns="0" rtlCol="0" anchor="ctr" anchorCtr="1">
              <a:normAutofit fontScale="85000" lnSpcReduction="20000"/>
            </a:bodyPr>
            <a:lstStyle/>
            <a:p>
              <a:pPr algn="dist" defTabSz="457200">
                <a:defRPr/>
              </a:pPr>
              <a:endParaRPr lang="es-CL" b="1" kern="0" dirty="0">
                <a:solidFill>
                  <a:srgbClr val="FFFFFF">
                    <a:lumMod val="85000"/>
                  </a:srgbClr>
                </a:solidFill>
                <a:cs typeface="Calibri"/>
              </a:endParaRPr>
            </a:p>
          </p:txBody>
        </p:sp>
        <p:sp>
          <p:nvSpPr>
            <p:cNvPr id="41" name="Rectángulo 40">
              <a:extLst>
                <a:ext uri="{FF2B5EF4-FFF2-40B4-BE49-F238E27FC236}">
                  <a16:creationId xmlns:a16="http://schemas.microsoft.com/office/drawing/2014/main" id="{B4A3B0ED-4937-485A-A3C6-2D5E04D97D53}"/>
                </a:ext>
              </a:extLst>
            </p:cNvPr>
            <p:cNvSpPr/>
            <p:nvPr/>
          </p:nvSpPr>
          <p:spPr>
            <a:xfrm>
              <a:off x="3597048" y="5775583"/>
              <a:ext cx="300082" cy="369332"/>
            </a:xfrm>
            <a:prstGeom prst="rect">
              <a:avLst/>
            </a:prstGeom>
          </p:spPr>
          <p:txBody>
            <a:bodyPr wrap="none">
              <a:spAutoFit/>
            </a:bodyPr>
            <a:lstStyle/>
            <a:p>
              <a:pPr algn="ctr" defTabSz="457200">
                <a:defRPr/>
              </a:pPr>
              <a:r>
                <a:rPr lang="es-CL" b="1" kern="0" dirty="0">
                  <a:solidFill>
                    <a:srgbClr val="FFFFFF">
                      <a:lumMod val="85000"/>
                    </a:srgbClr>
                  </a:solidFill>
                  <a:cs typeface="Calibri"/>
                </a:rPr>
                <a:t>+</a:t>
              </a:r>
            </a:p>
          </p:txBody>
        </p:sp>
        <p:sp>
          <p:nvSpPr>
            <p:cNvPr id="42" name="Elipse 41">
              <a:extLst>
                <a:ext uri="{FF2B5EF4-FFF2-40B4-BE49-F238E27FC236}">
                  <a16:creationId xmlns:a16="http://schemas.microsoft.com/office/drawing/2014/main" id="{D84C5123-901E-46A2-83F7-D7AFDE2A1C40}"/>
                </a:ext>
              </a:extLst>
            </p:cNvPr>
            <p:cNvSpPr/>
            <p:nvPr/>
          </p:nvSpPr>
          <p:spPr>
            <a:xfrm>
              <a:off x="8662615" y="5838064"/>
              <a:ext cx="267809" cy="266115"/>
            </a:xfrm>
            <a:prstGeom prst="ellipse">
              <a:avLst/>
            </a:prstGeom>
            <a:solidFill>
              <a:srgbClr val="FFFFFF"/>
            </a:solidFill>
            <a:ln w="9525" cap="flat" cmpd="sng" algn="ctr">
              <a:solidFill>
                <a:srgbClr val="FFFFFF"/>
              </a:solidFill>
              <a:prstDash val="solid"/>
            </a:ln>
            <a:effectLst/>
          </p:spPr>
          <p:txBody>
            <a:bodyPr lIns="0" tIns="0" rIns="0" bIns="0" rtlCol="0" anchor="ctr" anchorCtr="1">
              <a:normAutofit fontScale="85000" lnSpcReduction="20000"/>
            </a:bodyPr>
            <a:lstStyle/>
            <a:p>
              <a:pPr algn="dist" defTabSz="457200">
                <a:defRPr/>
              </a:pPr>
              <a:endParaRPr lang="es-CL" b="1" kern="0" dirty="0">
                <a:solidFill>
                  <a:srgbClr val="FFFFFF">
                    <a:lumMod val="85000"/>
                  </a:srgbClr>
                </a:solidFill>
                <a:cs typeface="Calibri"/>
              </a:endParaRPr>
            </a:p>
          </p:txBody>
        </p:sp>
        <p:sp>
          <p:nvSpPr>
            <p:cNvPr id="43" name="Rectángulo 42">
              <a:extLst>
                <a:ext uri="{FF2B5EF4-FFF2-40B4-BE49-F238E27FC236}">
                  <a16:creationId xmlns:a16="http://schemas.microsoft.com/office/drawing/2014/main" id="{49CCDEA2-6206-40AF-A4A6-62D62342DB77}"/>
                </a:ext>
              </a:extLst>
            </p:cNvPr>
            <p:cNvSpPr/>
            <p:nvPr/>
          </p:nvSpPr>
          <p:spPr>
            <a:xfrm>
              <a:off x="8656897" y="5713636"/>
              <a:ext cx="279244" cy="461665"/>
            </a:xfrm>
            <a:prstGeom prst="rect">
              <a:avLst/>
            </a:prstGeom>
          </p:spPr>
          <p:txBody>
            <a:bodyPr wrap="none">
              <a:spAutoFit/>
            </a:bodyPr>
            <a:lstStyle/>
            <a:p>
              <a:pPr algn="ctr" defTabSz="457200">
                <a:defRPr/>
              </a:pPr>
              <a:r>
                <a:rPr lang="es-CL" sz="2400" b="1" kern="0" dirty="0">
                  <a:solidFill>
                    <a:srgbClr val="FFFFFF">
                      <a:lumMod val="85000"/>
                    </a:srgbClr>
                  </a:solidFill>
                  <a:cs typeface="Calibri"/>
                </a:rPr>
                <a:t>-</a:t>
              </a:r>
            </a:p>
          </p:txBody>
        </p:sp>
      </p:grpSp>
      <p:sp>
        <p:nvSpPr>
          <p:cNvPr id="44" name="CuadroTexto 43">
            <a:extLst>
              <a:ext uri="{FF2B5EF4-FFF2-40B4-BE49-F238E27FC236}">
                <a16:creationId xmlns:a16="http://schemas.microsoft.com/office/drawing/2014/main" id="{C5DCF8A2-C441-42FE-8C8D-CCC72FECF316}"/>
              </a:ext>
            </a:extLst>
          </p:cNvPr>
          <p:cNvSpPr txBox="1"/>
          <p:nvPr/>
        </p:nvSpPr>
        <p:spPr>
          <a:xfrm>
            <a:off x="3623870" y="4870711"/>
            <a:ext cx="2290789" cy="420631"/>
          </a:xfrm>
          <a:prstGeom prst="rect">
            <a:avLst/>
          </a:prstGeom>
          <a:noFill/>
        </p:spPr>
        <p:txBody>
          <a:bodyPr wrap="square" rtlCol="0">
            <a:spAutoFit/>
          </a:bodyPr>
          <a:lstStyle/>
          <a:p>
            <a:pPr defTabSz="457200">
              <a:defRPr/>
            </a:pPr>
            <a:r>
              <a:rPr lang="es-CL" sz="2400" kern="0" dirty="0">
                <a:solidFill>
                  <a:srgbClr val="FFFFFF"/>
                </a:solidFill>
                <a:cs typeface="Calibri"/>
              </a:rPr>
              <a:t>Monitorear</a:t>
            </a:r>
            <a:endParaRPr lang="es-CL" sz="1100" kern="0" dirty="0">
              <a:solidFill>
                <a:srgbClr val="FFFFFF"/>
              </a:solidFill>
              <a:cs typeface="Arial" pitchFamily="34" charset="0"/>
            </a:endParaRPr>
          </a:p>
          <a:p>
            <a:pPr marL="92075" indent="-92075" fontAlgn="base">
              <a:lnSpc>
                <a:spcPct val="80000"/>
              </a:lnSpc>
              <a:spcBef>
                <a:spcPts val="600"/>
              </a:spcBef>
              <a:spcAft>
                <a:spcPct val="0"/>
              </a:spcAft>
              <a:buFont typeface="Arial" pitchFamily="34" charset="0"/>
              <a:buChar char="•"/>
              <a:defRPr/>
            </a:pPr>
            <a:endParaRPr lang="es-CL" sz="1100" i="1" kern="0" dirty="0">
              <a:solidFill>
                <a:srgbClr val="FFFFFF"/>
              </a:solidFill>
              <a:cs typeface="Arial" pitchFamily="34" charset="0"/>
            </a:endParaRPr>
          </a:p>
        </p:txBody>
      </p:sp>
      <p:sp>
        <p:nvSpPr>
          <p:cNvPr id="45" name="CuadroTexto 44">
            <a:extLst>
              <a:ext uri="{FF2B5EF4-FFF2-40B4-BE49-F238E27FC236}">
                <a16:creationId xmlns:a16="http://schemas.microsoft.com/office/drawing/2014/main" id="{EBC93FCB-2B4F-4794-AA00-4AFAA222FC2E}"/>
              </a:ext>
            </a:extLst>
          </p:cNvPr>
          <p:cNvSpPr txBox="1"/>
          <p:nvPr/>
        </p:nvSpPr>
        <p:spPr>
          <a:xfrm>
            <a:off x="6419839" y="4870711"/>
            <a:ext cx="2290789" cy="461665"/>
          </a:xfrm>
          <a:prstGeom prst="rect">
            <a:avLst/>
          </a:prstGeom>
          <a:noFill/>
        </p:spPr>
        <p:txBody>
          <a:bodyPr wrap="square" rtlCol="0">
            <a:spAutoFit/>
          </a:bodyPr>
          <a:lstStyle/>
          <a:p>
            <a:pPr algn="r" defTabSz="457200">
              <a:defRPr/>
            </a:pPr>
            <a:r>
              <a:rPr lang="es-CL" sz="2400" kern="0" dirty="0">
                <a:solidFill>
                  <a:srgbClr val="FFFFFF"/>
                </a:solidFill>
                <a:cs typeface="Calibri"/>
              </a:rPr>
              <a:t>Mantener</a:t>
            </a:r>
            <a:endParaRPr lang="es-CL" sz="1100" i="1" kern="0" dirty="0">
              <a:solidFill>
                <a:srgbClr val="FFFFFF"/>
              </a:solidFill>
              <a:cs typeface="Arial" pitchFamily="34" charset="0"/>
            </a:endParaRPr>
          </a:p>
        </p:txBody>
      </p:sp>
      <p:sp>
        <p:nvSpPr>
          <p:cNvPr id="47" name="CuadroTexto 46">
            <a:extLst>
              <a:ext uri="{FF2B5EF4-FFF2-40B4-BE49-F238E27FC236}">
                <a16:creationId xmlns:a16="http://schemas.microsoft.com/office/drawing/2014/main" id="{59FD2F7B-6215-4AED-992F-4A6DDB9751CF}"/>
              </a:ext>
            </a:extLst>
          </p:cNvPr>
          <p:cNvSpPr txBox="1"/>
          <p:nvPr/>
        </p:nvSpPr>
        <p:spPr>
          <a:xfrm>
            <a:off x="0" y="5804578"/>
            <a:ext cx="4077783" cy="646331"/>
          </a:xfrm>
          <a:prstGeom prst="rect">
            <a:avLst/>
          </a:prstGeom>
          <a:noFill/>
        </p:spPr>
        <p:txBody>
          <a:bodyPr wrap="none" rtlCol="0">
            <a:spAutoFit/>
          </a:bodyPr>
          <a:lstStyle/>
          <a:p>
            <a:r>
              <a:rPr lang="es-CL" sz="1200" u="sng" dirty="0">
                <a:solidFill>
                  <a:schemeClr val="bg1">
                    <a:lumMod val="50000"/>
                  </a:schemeClr>
                </a:solidFill>
                <a:latin typeface="Calibri" panose="020F0502020204030204" pitchFamily="34" charset="0"/>
                <a:cs typeface="Calibri" panose="020F0502020204030204" pitchFamily="34" charset="0"/>
              </a:rPr>
              <a:t>Cortes: </a:t>
            </a:r>
          </a:p>
          <a:p>
            <a:r>
              <a:rPr lang="es-CL" sz="1200" dirty="0">
                <a:solidFill>
                  <a:schemeClr val="bg1">
                    <a:lumMod val="50000"/>
                  </a:schemeClr>
                </a:solidFill>
                <a:latin typeface="Calibri" panose="020F0502020204030204" pitchFamily="34" charset="0"/>
                <a:cs typeface="Calibri" panose="020F0502020204030204" pitchFamily="34" charset="0"/>
              </a:rPr>
              <a:t>Satisfacción Neta: Promedio Instancias de Contacto </a:t>
            </a:r>
          </a:p>
          <a:p>
            <a:r>
              <a:rPr lang="es-CL" sz="1200" dirty="0">
                <a:solidFill>
                  <a:schemeClr val="bg1">
                    <a:lumMod val="50000"/>
                  </a:schemeClr>
                </a:solidFill>
                <a:latin typeface="Calibri" panose="020F0502020204030204" pitchFamily="34" charset="0"/>
                <a:cs typeface="Calibri" panose="020F0502020204030204" pitchFamily="34" charset="0"/>
              </a:rPr>
              <a:t>Impacto: Promedio impacto de todos los Aspectos del Servicio</a:t>
            </a:r>
          </a:p>
        </p:txBody>
      </p:sp>
      <p:sp>
        <p:nvSpPr>
          <p:cNvPr id="48" name="20 CuadroTexto">
            <a:extLst>
              <a:ext uri="{FF2B5EF4-FFF2-40B4-BE49-F238E27FC236}">
                <a16:creationId xmlns:a16="http://schemas.microsoft.com/office/drawing/2014/main" id="{17FE1B2D-7879-4359-8BEF-DF883E7F3F72}"/>
              </a:ext>
            </a:extLst>
          </p:cNvPr>
          <p:cNvSpPr txBox="1"/>
          <p:nvPr/>
        </p:nvSpPr>
        <p:spPr>
          <a:xfrm>
            <a:off x="9079933" y="3327236"/>
            <a:ext cx="431528" cy="261610"/>
          </a:xfrm>
          <a:prstGeom prst="rect">
            <a:avLst/>
          </a:prstGeom>
          <a:noFill/>
          <a:ln w="19050">
            <a:solidFill>
              <a:srgbClr val="002060"/>
            </a:solidFill>
          </a:ln>
        </p:spPr>
        <p:txBody>
          <a:bodyPr wrap="none" rtlCol="0">
            <a:spAutoFit/>
          </a:bodyPr>
          <a:lstStyle/>
          <a:p>
            <a:r>
              <a:rPr lang="es-CL" sz="1100" b="1" dirty="0">
                <a:solidFill>
                  <a:srgbClr val="002060"/>
                </a:solidFill>
                <a:latin typeface="Calibri" panose="020F0502020204030204" pitchFamily="34" charset="0"/>
              </a:rPr>
              <a:t>17%</a:t>
            </a:r>
          </a:p>
        </p:txBody>
      </p:sp>
      <p:sp>
        <p:nvSpPr>
          <p:cNvPr id="49" name="20 CuadroTexto">
            <a:extLst>
              <a:ext uri="{FF2B5EF4-FFF2-40B4-BE49-F238E27FC236}">
                <a16:creationId xmlns:a16="http://schemas.microsoft.com/office/drawing/2014/main" id="{1012824D-CA08-47DB-9088-A2CBCE504D59}"/>
              </a:ext>
            </a:extLst>
          </p:cNvPr>
          <p:cNvSpPr txBox="1"/>
          <p:nvPr/>
        </p:nvSpPr>
        <p:spPr>
          <a:xfrm>
            <a:off x="6039216" y="5881048"/>
            <a:ext cx="463588" cy="261610"/>
          </a:xfrm>
          <a:prstGeom prst="rect">
            <a:avLst/>
          </a:prstGeom>
          <a:noFill/>
          <a:ln w="19050">
            <a:solidFill>
              <a:srgbClr val="002060"/>
            </a:solidFill>
          </a:ln>
        </p:spPr>
        <p:txBody>
          <a:bodyPr wrap="none" rtlCol="0">
            <a:spAutoFit/>
          </a:bodyPr>
          <a:lstStyle/>
          <a:p>
            <a:r>
              <a:rPr lang="es-CL" sz="1100" b="1" dirty="0">
                <a:solidFill>
                  <a:srgbClr val="002060"/>
                </a:solidFill>
                <a:latin typeface="Calibri" panose="020F0502020204030204" pitchFamily="34" charset="0"/>
              </a:rPr>
              <a:t>84 %</a:t>
            </a:r>
          </a:p>
        </p:txBody>
      </p:sp>
      <p:sp>
        <p:nvSpPr>
          <p:cNvPr id="50" name="CuadroTexto 49">
            <a:extLst>
              <a:ext uri="{FF2B5EF4-FFF2-40B4-BE49-F238E27FC236}">
                <a16:creationId xmlns:a16="http://schemas.microsoft.com/office/drawing/2014/main" id="{803EA23F-89EB-4355-8DDE-7908DE279586}"/>
              </a:ext>
            </a:extLst>
          </p:cNvPr>
          <p:cNvSpPr txBox="1"/>
          <p:nvPr/>
        </p:nvSpPr>
        <p:spPr>
          <a:xfrm>
            <a:off x="2137712" y="5470651"/>
            <a:ext cx="1255537" cy="276999"/>
          </a:xfrm>
          <a:prstGeom prst="rect">
            <a:avLst/>
          </a:prstGeom>
          <a:noFill/>
        </p:spPr>
        <p:txBody>
          <a:bodyPr wrap="none" rtlCol="0">
            <a:spAutoFit/>
          </a:bodyPr>
          <a:lstStyle/>
          <a:p>
            <a:r>
              <a:rPr lang="es-CL" sz="1200" dirty="0">
                <a:solidFill>
                  <a:schemeClr val="bg1">
                    <a:lumMod val="50000"/>
                  </a:schemeClr>
                </a:solidFill>
                <a:latin typeface="Calibri" panose="020F0502020204030204" pitchFamily="34" charset="0"/>
                <a:cs typeface="Calibri" panose="020F0502020204030204" pitchFamily="34" charset="0"/>
              </a:rPr>
              <a:t>R Cuadrado: 0,57</a:t>
            </a:r>
          </a:p>
        </p:txBody>
      </p:sp>
      <p:sp>
        <p:nvSpPr>
          <p:cNvPr id="46" name="CuadroTexto 45">
            <a:extLst>
              <a:ext uri="{FF2B5EF4-FFF2-40B4-BE49-F238E27FC236}">
                <a16:creationId xmlns:a16="http://schemas.microsoft.com/office/drawing/2014/main" id="{D3AA3AC7-CA18-4769-BB21-5332F4DA7534}"/>
              </a:ext>
            </a:extLst>
          </p:cNvPr>
          <p:cNvSpPr txBox="1"/>
          <p:nvPr/>
        </p:nvSpPr>
        <p:spPr>
          <a:xfrm>
            <a:off x="3597048" y="3526541"/>
            <a:ext cx="2800439" cy="565539"/>
          </a:xfrm>
          <a:prstGeom prst="rect">
            <a:avLst/>
          </a:prstGeom>
          <a:noFill/>
        </p:spPr>
        <p:txBody>
          <a:bodyPr wrap="square" rtlCol="0">
            <a:spAutoFit/>
          </a:bodyPr>
          <a:lstStyle/>
          <a:p>
            <a:pPr>
              <a:lnSpc>
                <a:spcPct val="150000"/>
              </a:lnSpc>
            </a:pPr>
            <a:r>
              <a:rPr lang="es-CL" sz="1000" dirty="0">
                <a:solidFill>
                  <a:srgbClr val="FFFFFF"/>
                </a:solidFill>
                <a:latin typeface="Calibri" panose="020F0502020204030204" pitchFamily="34" charset="0"/>
                <a:cs typeface="Calibri"/>
              </a:rPr>
              <a:t>PERSONAL ADMINISTRATIVO </a:t>
            </a:r>
            <a:r>
              <a:rPr lang="es-CL" sz="1000" kern="0" dirty="0">
                <a:solidFill>
                  <a:srgbClr val="FFFFFF"/>
                </a:solidFill>
                <a:cs typeface="Calibri" pitchFamily="34" charset="0"/>
              </a:rPr>
              <a:t>(</a:t>
            </a:r>
            <a:r>
              <a:rPr lang="es-CL" sz="1050" kern="0" dirty="0">
                <a:solidFill>
                  <a:srgbClr val="FFFFFF"/>
                </a:solidFill>
                <a:cs typeface="Calibri" pitchFamily="34" charset="0"/>
              </a:rPr>
              <a:t>sn</a:t>
            </a:r>
            <a:r>
              <a:rPr lang="es-CL" sz="1000" kern="0" dirty="0">
                <a:solidFill>
                  <a:srgbClr val="FFFFFF"/>
                </a:solidFill>
                <a:cs typeface="Calibri" pitchFamily="34" charset="0"/>
              </a:rPr>
              <a:t>:83% / </a:t>
            </a:r>
            <a:r>
              <a:rPr lang="es-CL" sz="1050" kern="0" dirty="0">
                <a:solidFill>
                  <a:srgbClr val="FFFFFF"/>
                </a:solidFill>
                <a:cs typeface="Calibri" pitchFamily="34" charset="0"/>
              </a:rPr>
              <a:t>i</a:t>
            </a:r>
            <a:r>
              <a:rPr lang="es-CL" sz="1000" kern="0" dirty="0">
                <a:solidFill>
                  <a:srgbClr val="FFFFFF"/>
                </a:solidFill>
                <a:cs typeface="Calibri" pitchFamily="34" charset="0"/>
              </a:rPr>
              <a:t>:16%)</a:t>
            </a:r>
          </a:p>
          <a:p>
            <a:pPr>
              <a:lnSpc>
                <a:spcPct val="150000"/>
              </a:lnSpc>
            </a:pPr>
            <a:r>
              <a:rPr lang="es-CL" sz="1000" dirty="0">
                <a:solidFill>
                  <a:srgbClr val="FFFFFF"/>
                </a:solidFill>
                <a:latin typeface="Calibri" panose="020F0502020204030204" pitchFamily="34" charset="0"/>
                <a:cs typeface="Calibri"/>
              </a:rPr>
              <a:t> </a:t>
            </a:r>
          </a:p>
        </p:txBody>
      </p:sp>
    </p:spTree>
    <p:extLst>
      <p:ext uri="{BB962C8B-B14F-4D97-AF65-F5344CB8AC3E}">
        <p14:creationId xmlns:p14="http://schemas.microsoft.com/office/powerpoint/2010/main" val="328689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2752968-2B2F-4620-B29A-FDBF8E785358}"/>
              </a:ext>
            </a:extLst>
          </p:cNvPr>
          <p:cNvSpPr>
            <a:spLocks noGrp="1"/>
          </p:cNvSpPr>
          <p:nvPr>
            <p:ph type="ctrTitle"/>
          </p:nvPr>
        </p:nvSpPr>
        <p:spPr>
          <a:xfrm>
            <a:off x="1039368" y="1041400"/>
            <a:ext cx="9144000" cy="2387600"/>
          </a:xfrm>
        </p:spPr>
        <p:txBody>
          <a:bodyPr>
            <a:normAutofit/>
          </a:bodyPr>
          <a:lstStyle/>
          <a:p>
            <a:pPr>
              <a:lnSpc>
                <a:spcPts val="3400"/>
              </a:lnSpc>
            </a:pPr>
            <a:r>
              <a:rPr lang="es-CL" sz="4000" dirty="0"/>
              <a:t>2.1 Etapa de Admisión</a:t>
            </a:r>
          </a:p>
        </p:txBody>
      </p:sp>
    </p:spTree>
    <p:extLst>
      <p:ext uri="{BB962C8B-B14F-4D97-AF65-F5344CB8AC3E}">
        <p14:creationId xmlns:p14="http://schemas.microsoft.com/office/powerpoint/2010/main" val="3721281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lstStyle/>
          <a:p>
            <a:r>
              <a:rPr lang="es-ES" dirty="0"/>
              <a:t>Satisfacción del Servicio en la etapa de Admisión</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10" y="888632"/>
            <a:ext cx="9021194" cy="307777"/>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En general, ¿Cómo evalúa el servicio brindado por el Centro de Salud en el momento de la ADMISIÓN?</a:t>
            </a:r>
          </a:p>
        </p:txBody>
      </p:sp>
      <p:graphicFrame>
        <p:nvGraphicFramePr>
          <p:cNvPr id="6" name="Object 5"/>
          <p:cNvGraphicFramePr>
            <a:graphicFrameLocks/>
          </p:cNvGraphicFramePr>
          <p:nvPr>
            <p:extLst>
              <p:ext uri="{D42A27DB-BD31-4B8C-83A1-F6EECF244321}">
                <p14:modId xmlns:p14="http://schemas.microsoft.com/office/powerpoint/2010/main" val="525070773"/>
              </p:ext>
            </p:extLst>
          </p:nvPr>
        </p:nvGraphicFramePr>
        <p:xfrm>
          <a:off x="1351128" y="1700365"/>
          <a:ext cx="9534586" cy="4325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3644253066"/>
              </p:ext>
            </p:extLst>
          </p:nvPr>
        </p:nvGraphicFramePr>
        <p:xfrm>
          <a:off x="435296" y="5268395"/>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solidFill>
                          <a:effectLst/>
                          <a:latin typeface="+mn-lt"/>
                        </a:rPr>
                        <a:t>% Neto</a:t>
                      </a:r>
                      <a:r>
                        <a:rPr lang="es-CL" sz="1200" b="0" i="0" u="none" strike="noStrike" baseline="0" dirty="0">
                          <a:solidFill>
                            <a:schemeClr val="bg1"/>
                          </a:solidFill>
                          <a:effectLst/>
                          <a:latin typeface="+mn-lt"/>
                        </a:rPr>
                        <a:t> 2017</a:t>
                      </a:r>
                      <a:endParaRPr lang="es-CL" sz="1200" b="0" i="0" u="none" strike="noStrike" dirty="0">
                        <a:solidFill>
                          <a:schemeClr val="bg1"/>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4B95"/>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90%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86%</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75%</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0000"/>
                  </a:ext>
                </a:extLst>
              </a:tr>
            </a:tbl>
          </a:graphicData>
        </a:graphic>
      </p:graphicFrame>
      <p:cxnSp>
        <p:nvCxnSpPr>
          <p:cNvPr id="20" name="Conector recto de flecha 19"/>
          <p:cNvCxnSpPr/>
          <p:nvPr/>
        </p:nvCxnSpPr>
        <p:spPr>
          <a:xfrm flipV="1">
            <a:off x="2975211" y="2729551"/>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V="1">
            <a:off x="7624656" y="2920620"/>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Tabla 11"/>
          <p:cNvGraphicFramePr>
            <a:graphicFrameLocks noGrp="1"/>
          </p:cNvGraphicFramePr>
          <p:nvPr>
            <p:extLst>
              <p:ext uri="{D42A27DB-BD31-4B8C-83A1-F6EECF244321}">
                <p14:modId xmlns:p14="http://schemas.microsoft.com/office/powerpoint/2010/main" val="1121105304"/>
              </p:ext>
            </p:extLst>
          </p:nvPr>
        </p:nvGraphicFramePr>
        <p:xfrm>
          <a:off x="435296" y="1479209"/>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50" b="0" i="0" u="none" strike="noStrike" dirty="0">
                          <a:solidFill>
                            <a:schemeClr val="bg1">
                              <a:lumMod val="65000"/>
                            </a:schemeClr>
                          </a:solidFill>
                          <a:effectLst/>
                          <a:latin typeface="+mn-lt"/>
                        </a:rPr>
                        <a:t>Base</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1078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372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372</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334</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grpSp>
        <p:nvGrpSpPr>
          <p:cNvPr id="13" name="Grupo 12"/>
          <p:cNvGrpSpPr/>
          <p:nvPr/>
        </p:nvGrpSpPr>
        <p:grpSpPr>
          <a:xfrm>
            <a:off x="261556" y="6187270"/>
            <a:ext cx="4208570" cy="276999"/>
            <a:chOff x="377671" y="6209793"/>
            <a:chExt cx="4208570" cy="276999"/>
          </a:xfrm>
        </p:grpSpPr>
        <p:sp>
          <p:nvSpPr>
            <p:cNvPr id="14" name="CuadroTexto 13">
              <a:extLst>
                <a:ext uri="{FF2B5EF4-FFF2-40B4-BE49-F238E27FC236}">
                  <a16:creationId xmlns:a16="http://schemas.microsoft.com/office/drawing/2014/main" id="{EB2C6935-35BE-494D-A468-DDF674171B40}"/>
                </a:ext>
              </a:extLst>
            </p:cNvPr>
            <p:cNvSpPr txBox="1"/>
            <p:nvPr/>
          </p:nvSpPr>
          <p:spPr>
            <a:xfrm>
              <a:off x="580872" y="6209793"/>
              <a:ext cx="4005369" cy="276999"/>
            </a:xfrm>
            <a:prstGeom prst="rect">
              <a:avLst/>
            </a:prstGeom>
            <a:noFill/>
          </p:spPr>
          <p:txBody>
            <a:bodyPr wrap="square" rtlCol="0">
              <a:spAutoFit/>
            </a:bodyPr>
            <a:lstStyle/>
            <a:p>
              <a:r>
                <a:rPr lang="es-MX" sz="1200" dirty="0">
                  <a:solidFill>
                    <a:srgbClr val="717274"/>
                  </a:solidFill>
                  <a:latin typeface="Calibri Light" panose="020F0302020204030204"/>
                  <a:ea typeface="Open Sans" panose="020B0606030504020204" pitchFamily="34" charset="0"/>
                  <a:cs typeface="Open Sans" panose="020B0606030504020204" pitchFamily="34" charset="0"/>
                </a:rPr>
                <a:t>Resultado significativamente  sobre | bajo medición previa  </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15" name="Conector recto de flecha 14"/>
            <p:cNvCxnSpPr/>
            <p:nvPr/>
          </p:nvCxnSpPr>
          <p:spPr>
            <a:xfrm flipV="1">
              <a:off x="377671" y="6260968"/>
              <a:ext cx="0" cy="144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V="1">
              <a:off x="486853" y="6260968"/>
              <a:ext cx="0" cy="144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7505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normAutofit fontScale="90000"/>
          </a:bodyPr>
          <a:lstStyle/>
          <a:p>
            <a:r>
              <a:rPr lang="es-ES" dirty="0"/>
              <a:t>Satisfacción del Servicio en la etapa de Admisión – Evaluación Atributos</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10" y="888632"/>
            <a:ext cx="9021194" cy="523220"/>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Respecto del momento de la admisión al centro de salud / centro asistencial de...(MENCIONAR MUTUALIDAD), me podría señalar ¿Cuál es su nivel de satisfacción con los siguientes aspectos?. Por favor utilice la misma escala de 1 a 7…</a:t>
            </a:r>
          </a:p>
        </p:txBody>
      </p:sp>
      <p:graphicFrame>
        <p:nvGraphicFramePr>
          <p:cNvPr id="6" name="Object 5"/>
          <p:cNvGraphicFramePr>
            <a:graphicFrameLocks/>
          </p:cNvGraphicFramePr>
          <p:nvPr>
            <p:extLst>
              <p:ext uri="{D42A27DB-BD31-4B8C-83A1-F6EECF244321}">
                <p14:modId xmlns:p14="http://schemas.microsoft.com/office/powerpoint/2010/main" val="2816545887"/>
              </p:ext>
            </p:extLst>
          </p:nvPr>
        </p:nvGraphicFramePr>
        <p:xfrm>
          <a:off x="1323832" y="1807518"/>
          <a:ext cx="9489744" cy="4442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1171119132"/>
              </p:ext>
            </p:extLst>
          </p:nvPr>
        </p:nvGraphicFramePr>
        <p:xfrm>
          <a:off x="344703" y="5619843"/>
          <a:ext cx="10296001" cy="216000"/>
        </p:xfrm>
        <a:graphic>
          <a:graphicData uri="http://schemas.openxmlformats.org/drawingml/2006/table">
            <a:tbl>
              <a:tblPr>
                <a:tableStyleId>{5C22544A-7EE6-4342-B048-85BDC9FD1C3A}</a:tableStyleId>
              </a:tblPr>
              <a:tblGrid>
                <a:gridCol w="1136456">
                  <a:extLst>
                    <a:ext uri="{9D8B030D-6E8A-4147-A177-3AD203B41FA5}">
                      <a16:colId xmlns:a16="http://schemas.microsoft.com/office/drawing/2014/main" val="1471768481"/>
                    </a:ext>
                  </a:extLst>
                </a:gridCol>
                <a:gridCol w="1831909">
                  <a:extLst>
                    <a:ext uri="{9D8B030D-6E8A-4147-A177-3AD203B41FA5}">
                      <a16:colId xmlns:a16="http://schemas.microsoft.com/office/drawing/2014/main" val="1292066050"/>
                    </a:ext>
                  </a:extLst>
                </a:gridCol>
                <a:gridCol w="1831909">
                  <a:extLst>
                    <a:ext uri="{9D8B030D-6E8A-4147-A177-3AD203B41FA5}">
                      <a16:colId xmlns:a16="http://schemas.microsoft.com/office/drawing/2014/main" val="3261415802"/>
                    </a:ext>
                  </a:extLst>
                </a:gridCol>
                <a:gridCol w="1831909">
                  <a:extLst>
                    <a:ext uri="{9D8B030D-6E8A-4147-A177-3AD203B41FA5}">
                      <a16:colId xmlns:a16="http://schemas.microsoft.com/office/drawing/2014/main" val="1990711448"/>
                    </a:ext>
                  </a:extLst>
                </a:gridCol>
                <a:gridCol w="1831909">
                  <a:extLst>
                    <a:ext uri="{9D8B030D-6E8A-4147-A177-3AD203B41FA5}">
                      <a16:colId xmlns:a16="http://schemas.microsoft.com/office/drawing/2014/main" val="322378115"/>
                    </a:ext>
                  </a:extLst>
                </a:gridCol>
                <a:gridCol w="1831909">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solidFill>
                          <a:effectLst/>
                          <a:latin typeface="+mn-lt"/>
                        </a:rPr>
                        <a:t>% Neto</a:t>
                      </a:r>
                      <a:r>
                        <a:rPr lang="es-CL" sz="1200" b="0" i="0" u="none" strike="noStrike" baseline="0" dirty="0">
                          <a:solidFill>
                            <a:schemeClr val="bg1"/>
                          </a:solidFill>
                          <a:effectLst/>
                          <a:latin typeface="+mn-lt"/>
                        </a:rPr>
                        <a:t> 2017</a:t>
                      </a:r>
                      <a:endParaRPr lang="es-CL" sz="1200" b="0" i="0" u="none" strike="noStrike" dirty="0">
                        <a:solidFill>
                          <a:schemeClr val="bg1"/>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4B95"/>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63%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88%</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81%</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0000"/>
                  </a:ext>
                </a:extLst>
              </a:tr>
            </a:tbl>
          </a:graphicData>
        </a:graphic>
      </p:graphicFrame>
      <p:cxnSp>
        <p:nvCxnSpPr>
          <p:cNvPr id="20" name="Conector recto de flecha 19"/>
          <p:cNvCxnSpPr/>
          <p:nvPr/>
        </p:nvCxnSpPr>
        <p:spPr>
          <a:xfrm flipV="1">
            <a:off x="2755980" y="2832110"/>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V="1">
            <a:off x="4575999" y="2832110"/>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6375770" y="3226379"/>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Tabla 11"/>
          <p:cNvGraphicFramePr>
            <a:graphicFrameLocks noGrp="1"/>
          </p:cNvGraphicFramePr>
          <p:nvPr>
            <p:extLst>
              <p:ext uri="{D42A27DB-BD31-4B8C-83A1-F6EECF244321}">
                <p14:modId xmlns:p14="http://schemas.microsoft.com/office/powerpoint/2010/main" val="3706683482"/>
              </p:ext>
            </p:extLst>
          </p:nvPr>
        </p:nvGraphicFramePr>
        <p:xfrm>
          <a:off x="520760" y="1638478"/>
          <a:ext cx="10119944" cy="233865"/>
        </p:xfrm>
        <a:graphic>
          <a:graphicData uri="http://schemas.openxmlformats.org/drawingml/2006/table">
            <a:tbl>
              <a:tblPr>
                <a:tableStyleId>{5C22544A-7EE6-4342-B048-85BDC9FD1C3A}</a:tableStyleId>
              </a:tblPr>
              <a:tblGrid>
                <a:gridCol w="1017754">
                  <a:extLst>
                    <a:ext uri="{9D8B030D-6E8A-4147-A177-3AD203B41FA5}">
                      <a16:colId xmlns:a16="http://schemas.microsoft.com/office/drawing/2014/main" val="1471768481"/>
                    </a:ext>
                  </a:extLst>
                </a:gridCol>
                <a:gridCol w="1820438">
                  <a:extLst>
                    <a:ext uri="{9D8B030D-6E8A-4147-A177-3AD203B41FA5}">
                      <a16:colId xmlns:a16="http://schemas.microsoft.com/office/drawing/2014/main" val="1292066050"/>
                    </a:ext>
                  </a:extLst>
                </a:gridCol>
                <a:gridCol w="1820438">
                  <a:extLst>
                    <a:ext uri="{9D8B030D-6E8A-4147-A177-3AD203B41FA5}">
                      <a16:colId xmlns:a16="http://schemas.microsoft.com/office/drawing/2014/main" val="322378115"/>
                    </a:ext>
                  </a:extLst>
                </a:gridCol>
                <a:gridCol w="1820438">
                  <a:extLst>
                    <a:ext uri="{9D8B030D-6E8A-4147-A177-3AD203B41FA5}">
                      <a16:colId xmlns:a16="http://schemas.microsoft.com/office/drawing/2014/main" val="267973357"/>
                    </a:ext>
                  </a:extLst>
                </a:gridCol>
                <a:gridCol w="1820438">
                  <a:extLst>
                    <a:ext uri="{9D8B030D-6E8A-4147-A177-3AD203B41FA5}">
                      <a16:colId xmlns:a16="http://schemas.microsoft.com/office/drawing/2014/main" val="3426407013"/>
                    </a:ext>
                  </a:extLst>
                </a:gridCol>
                <a:gridCol w="1820438">
                  <a:extLst>
                    <a:ext uri="{9D8B030D-6E8A-4147-A177-3AD203B41FA5}">
                      <a16:colId xmlns:a16="http://schemas.microsoft.com/office/drawing/2014/main" val="277145223"/>
                    </a:ext>
                  </a:extLst>
                </a:gridCol>
              </a:tblGrid>
              <a:tr h="233865">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lumMod val="65000"/>
                            </a:schemeClr>
                          </a:solidFill>
                          <a:effectLst/>
                          <a:latin typeface="+mn-lt"/>
                        </a:rPr>
                        <a:t>Base </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1078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1072</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1074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1075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1073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grpSp>
        <p:nvGrpSpPr>
          <p:cNvPr id="17" name="Grupo 16"/>
          <p:cNvGrpSpPr/>
          <p:nvPr/>
        </p:nvGrpSpPr>
        <p:grpSpPr>
          <a:xfrm>
            <a:off x="261556" y="6187270"/>
            <a:ext cx="4208570" cy="276999"/>
            <a:chOff x="377671" y="6209793"/>
            <a:chExt cx="4208570" cy="276999"/>
          </a:xfrm>
        </p:grpSpPr>
        <p:sp>
          <p:nvSpPr>
            <p:cNvPr id="18" name="CuadroTexto 17">
              <a:extLst>
                <a:ext uri="{FF2B5EF4-FFF2-40B4-BE49-F238E27FC236}">
                  <a16:creationId xmlns:a16="http://schemas.microsoft.com/office/drawing/2014/main" id="{EB2C6935-35BE-494D-A468-DDF674171B40}"/>
                </a:ext>
              </a:extLst>
            </p:cNvPr>
            <p:cNvSpPr txBox="1"/>
            <p:nvPr/>
          </p:nvSpPr>
          <p:spPr>
            <a:xfrm>
              <a:off x="580872" y="6209793"/>
              <a:ext cx="4005369" cy="276999"/>
            </a:xfrm>
            <a:prstGeom prst="rect">
              <a:avLst/>
            </a:prstGeom>
            <a:noFill/>
          </p:spPr>
          <p:txBody>
            <a:bodyPr wrap="square" rtlCol="0">
              <a:spAutoFit/>
            </a:bodyPr>
            <a:lstStyle/>
            <a:p>
              <a:r>
                <a:rPr lang="es-MX" sz="1200" dirty="0">
                  <a:solidFill>
                    <a:srgbClr val="717274"/>
                  </a:solidFill>
                  <a:latin typeface="Calibri Light" panose="020F0302020204030204"/>
                  <a:ea typeface="Open Sans" panose="020B0606030504020204" pitchFamily="34" charset="0"/>
                  <a:cs typeface="Open Sans" panose="020B0606030504020204" pitchFamily="34" charset="0"/>
                </a:rPr>
                <a:t>Resultado significativamente  sobre | bajo medición previa  </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19" name="Conector recto de flecha 18"/>
            <p:cNvCxnSpPr/>
            <p:nvPr/>
          </p:nvCxnSpPr>
          <p:spPr>
            <a:xfrm flipV="1">
              <a:off x="377671" y="6260968"/>
              <a:ext cx="0" cy="144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V="1">
              <a:off x="486853" y="6260968"/>
              <a:ext cx="0" cy="144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9539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2752968-2B2F-4620-B29A-FDBF8E785358}"/>
              </a:ext>
            </a:extLst>
          </p:cNvPr>
          <p:cNvSpPr>
            <a:spLocks noGrp="1"/>
          </p:cNvSpPr>
          <p:nvPr>
            <p:ph type="ctrTitle"/>
          </p:nvPr>
        </p:nvSpPr>
        <p:spPr>
          <a:xfrm>
            <a:off x="1039368" y="1041400"/>
            <a:ext cx="9144000" cy="2387600"/>
          </a:xfrm>
        </p:spPr>
        <p:txBody>
          <a:bodyPr>
            <a:normAutofit/>
          </a:bodyPr>
          <a:lstStyle/>
          <a:p>
            <a:pPr>
              <a:lnSpc>
                <a:spcPts val="3400"/>
              </a:lnSpc>
            </a:pPr>
            <a:r>
              <a:rPr lang="es-CL" sz="4000" dirty="0"/>
              <a:t>2.2 Etapa Atención Médica</a:t>
            </a:r>
          </a:p>
        </p:txBody>
      </p:sp>
    </p:spTree>
    <p:extLst>
      <p:ext uri="{BB962C8B-B14F-4D97-AF65-F5344CB8AC3E}">
        <p14:creationId xmlns:p14="http://schemas.microsoft.com/office/powerpoint/2010/main" val="502406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lstStyle/>
          <a:p>
            <a:r>
              <a:rPr lang="es-ES" dirty="0"/>
              <a:t>Satisfacción del Servicio durante Atención Médica</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10" y="888632"/>
            <a:ext cx="9021194" cy="307777"/>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En general, ¿Cómo evalúa el servicio brindado por el MÉDICO que lo atendió?</a:t>
            </a:r>
          </a:p>
        </p:txBody>
      </p:sp>
      <p:graphicFrame>
        <p:nvGraphicFramePr>
          <p:cNvPr id="6" name="Object 5"/>
          <p:cNvGraphicFramePr>
            <a:graphicFrameLocks/>
          </p:cNvGraphicFramePr>
          <p:nvPr>
            <p:extLst>
              <p:ext uri="{D42A27DB-BD31-4B8C-83A1-F6EECF244321}">
                <p14:modId xmlns:p14="http://schemas.microsoft.com/office/powerpoint/2010/main" val="3008435585"/>
              </p:ext>
            </p:extLst>
          </p:nvPr>
        </p:nvGraphicFramePr>
        <p:xfrm>
          <a:off x="1351128" y="1700365"/>
          <a:ext cx="9489744" cy="4325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2280563831"/>
              </p:ext>
            </p:extLst>
          </p:nvPr>
        </p:nvGraphicFramePr>
        <p:xfrm>
          <a:off x="435296" y="5496700"/>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solidFill>
                          <a:effectLst/>
                          <a:latin typeface="+mn-lt"/>
                        </a:rPr>
                        <a:t>% Neto</a:t>
                      </a:r>
                      <a:r>
                        <a:rPr lang="es-CL" sz="1200" b="0" i="0" u="none" strike="noStrike" baseline="0" dirty="0">
                          <a:solidFill>
                            <a:schemeClr val="bg1"/>
                          </a:solidFill>
                          <a:effectLst/>
                          <a:latin typeface="+mn-lt"/>
                        </a:rPr>
                        <a:t> 2017</a:t>
                      </a:r>
                      <a:endParaRPr lang="es-CL" sz="1200" b="0" i="0" u="none" strike="noStrike" dirty="0">
                        <a:solidFill>
                          <a:schemeClr val="bg1"/>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4B95"/>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77%</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69%</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0000"/>
                  </a:ext>
                </a:extLst>
              </a:tr>
            </a:tbl>
          </a:graphicData>
        </a:graphic>
      </p:graphicFrame>
      <p:cxnSp>
        <p:nvCxnSpPr>
          <p:cNvPr id="20" name="Conector recto de flecha 19"/>
          <p:cNvCxnSpPr/>
          <p:nvPr/>
        </p:nvCxnSpPr>
        <p:spPr>
          <a:xfrm flipV="1">
            <a:off x="3076810" y="2837214"/>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V="1">
            <a:off x="7624656" y="3028283"/>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5315585" y="2780020"/>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3" name="Tabla 12"/>
          <p:cNvGraphicFramePr>
            <a:graphicFrameLocks noGrp="1"/>
          </p:cNvGraphicFramePr>
          <p:nvPr>
            <p:extLst>
              <p:ext uri="{D42A27DB-BD31-4B8C-83A1-F6EECF244321}">
                <p14:modId xmlns:p14="http://schemas.microsoft.com/office/powerpoint/2010/main" val="2432599143"/>
              </p:ext>
            </p:extLst>
          </p:nvPr>
        </p:nvGraphicFramePr>
        <p:xfrm>
          <a:off x="435296" y="1479209"/>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50" b="0" i="0" u="none" strike="noStrike" dirty="0">
                          <a:solidFill>
                            <a:schemeClr val="bg1">
                              <a:lumMod val="65000"/>
                            </a:schemeClr>
                          </a:solidFill>
                          <a:effectLst/>
                          <a:latin typeface="+mn-lt"/>
                        </a:rPr>
                        <a:t>Base</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1075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371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371</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333</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grpSp>
        <p:nvGrpSpPr>
          <p:cNvPr id="14" name="Grupo 13"/>
          <p:cNvGrpSpPr/>
          <p:nvPr/>
        </p:nvGrpSpPr>
        <p:grpSpPr>
          <a:xfrm>
            <a:off x="261556" y="6187270"/>
            <a:ext cx="4208570" cy="276999"/>
            <a:chOff x="377671" y="6209793"/>
            <a:chExt cx="4208570" cy="276999"/>
          </a:xfrm>
        </p:grpSpPr>
        <p:sp>
          <p:nvSpPr>
            <p:cNvPr id="15" name="CuadroTexto 14">
              <a:extLst>
                <a:ext uri="{FF2B5EF4-FFF2-40B4-BE49-F238E27FC236}">
                  <a16:creationId xmlns:a16="http://schemas.microsoft.com/office/drawing/2014/main" id="{EB2C6935-35BE-494D-A468-DDF674171B40}"/>
                </a:ext>
              </a:extLst>
            </p:cNvPr>
            <p:cNvSpPr txBox="1"/>
            <p:nvPr/>
          </p:nvSpPr>
          <p:spPr>
            <a:xfrm>
              <a:off x="580872" y="6209793"/>
              <a:ext cx="4005369" cy="276999"/>
            </a:xfrm>
            <a:prstGeom prst="rect">
              <a:avLst/>
            </a:prstGeom>
            <a:noFill/>
          </p:spPr>
          <p:txBody>
            <a:bodyPr wrap="square" rtlCol="0">
              <a:spAutoFit/>
            </a:bodyPr>
            <a:lstStyle/>
            <a:p>
              <a:r>
                <a:rPr lang="es-MX" sz="1200" dirty="0">
                  <a:solidFill>
                    <a:srgbClr val="717274"/>
                  </a:solidFill>
                  <a:latin typeface="Calibri Light" panose="020F0302020204030204"/>
                  <a:ea typeface="Open Sans" panose="020B0606030504020204" pitchFamily="34" charset="0"/>
                  <a:cs typeface="Open Sans" panose="020B0606030504020204" pitchFamily="34" charset="0"/>
                </a:rPr>
                <a:t>Resultado significativamente  sobre | bajo medición previa  </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21" name="Conector recto de flecha 20"/>
            <p:cNvCxnSpPr/>
            <p:nvPr/>
          </p:nvCxnSpPr>
          <p:spPr>
            <a:xfrm flipV="1">
              <a:off x="377671" y="6260968"/>
              <a:ext cx="0" cy="144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486853" y="6260968"/>
              <a:ext cx="0" cy="144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696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normAutofit fontScale="90000"/>
          </a:bodyPr>
          <a:lstStyle/>
          <a:p>
            <a:r>
              <a:rPr lang="es-ES" dirty="0"/>
              <a:t>Satisfacción del Servicio durante Atención Médica- Evaluación de Atributos</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10" y="888632"/>
            <a:ext cx="9021194" cy="523220"/>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Ahora hablaremos del servicio entregado por el MÉDICO que lo atendió cuando usted ingresó al servicio de urgencia…./ Me podría señalar ¿Cuál es su nivel de satisfacción con los siguientes aspectos?. Por favor evalúe en la misma escala de 1 a 7…</a:t>
            </a:r>
          </a:p>
        </p:txBody>
      </p:sp>
      <p:graphicFrame>
        <p:nvGraphicFramePr>
          <p:cNvPr id="6" name="Object 5"/>
          <p:cNvGraphicFramePr>
            <a:graphicFrameLocks/>
          </p:cNvGraphicFramePr>
          <p:nvPr>
            <p:extLst>
              <p:ext uri="{D42A27DB-BD31-4B8C-83A1-F6EECF244321}">
                <p14:modId xmlns:p14="http://schemas.microsoft.com/office/powerpoint/2010/main" val="3204068999"/>
              </p:ext>
            </p:extLst>
          </p:nvPr>
        </p:nvGraphicFramePr>
        <p:xfrm>
          <a:off x="1323832" y="1807518"/>
          <a:ext cx="9489744" cy="4442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2987183597"/>
              </p:ext>
            </p:extLst>
          </p:nvPr>
        </p:nvGraphicFramePr>
        <p:xfrm>
          <a:off x="380703" y="5764986"/>
          <a:ext cx="10260001" cy="216000"/>
        </p:xfrm>
        <a:graphic>
          <a:graphicData uri="http://schemas.openxmlformats.org/drawingml/2006/table">
            <a:tbl>
              <a:tblPr>
                <a:tableStyleId>{5C22544A-7EE6-4342-B048-85BDC9FD1C3A}</a:tableStyleId>
              </a:tblPr>
              <a:tblGrid>
                <a:gridCol w="1159261">
                  <a:extLst>
                    <a:ext uri="{9D8B030D-6E8A-4147-A177-3AD203B41FA5}">
                      <a16:colId xmlns:a16="http://schemas.microsoft.com/office/drawing/2014/main" val="1471768481"/>
                    </a:ext>
                  </a:extLst>
                </a:gridCol>
                <a:gridCol w="1516790">
                  <a:extLst>
                    <a:ext uri="{9D8B030D-6E8A-4147-A177-3AD203B41FA5}">
                      <a16:colId xmlns:a16="http://schemas.microsoft.com/office/drawing/2014/main" val="1292066050"/>
                    </a:ext>
                  </a:extLst>
                </a:gridCol>
                <a:gridCol w="1516790">
                  <a:extLst>
                    <a:ext uri="{9D8B030D-6E8A-4147-A177-3AD203B41FA5}">
                      <a16:colId xmlns:a16="http://schemas.microsoft.com/office/drawing/2014/main" val="3261415802"/>
                    </a:ext>
                  </a:extLst>
                </a:gridCol>
                <a:gridCol w="1516790">
                  <a:extLst>
                    <a:ext uri="{9D8B030D-6E8A-4147-A177-3AD203B41FA5}">
                      <a16:colId xmlns:a16="http://schemas.microsoft.com/office/drawing/2014/main" val="1990711448"/>
                    </a:ext>
                  </a:extLst>
                </a:gridCol>
                <a:gridCol w="1516790">
                  <a:extLst>
                    <a:ext uri="{9D8B030D-6E8A-4147-A177-3AD203B41FA5}">
                      <a16:colId xmlns:a16="http://schemas.microsoft.com/office/drawing/2014/main" val="464600750"/>
                    </a:ext>
                  </a:extLst>
                </a:gridCol>
                <a:gridCol w="1516790">
                  <a:extLst>
                    <a:ext uri="{9D8B030D-6E8A-4147-A177-3AD203B41FA5}">
                      <a16:colId xmlns:a16="http://schemas.microsoft.com/office/drawing/2014/main" val="322378115"/>
                    </a:ext>
                  </a:extLst>
                </a:gridCol>
                <a:gridCol w="1516790">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solidFill>
                          <a:effectLst/>
                          <a:latin typeface="+mn-lt"/>
                        </a:rPr>
                        <a:t>% Neto</a:t>
                      </a:r>
                      <a:r>
                        <a:rPr lang="es-CL" sz="1200" b="0" i="0" u="none" strike="noStrike" baseline="0" dirty="0">
                          <a:solidFill>
                            <a:schemeClr val="bg1"/>
                          </a:solidFill>
                          <a:effectLst/>
                          <a:latin typeface="+mn-lt"/>
                        </a:rPr>
                        <a:t> 2017</a:t>
                      </a:r>
                      <a:endParaRPr lang="es-CL" sz="1200" b="0" i="0" u="none" strike="noStrike" dirty="0">
                        <a:solidFill>
                          <a:schemeClr val="bg1"/>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4B95"/>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72%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tx1">
                              <a:lumMod val="50000"/>
                              <a:lumOff val="50000"/>
                            </a:schemeClr>
                          </a:solidFill>
                          <a:effectLst/>
                          <a:latin typeface="Calibri" panose="020F0502020204030204" pitchFamily="34" charset="0"/>
                        </a:rPr>
                        <a:t>78%</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tx1">
                              <a:lumMod val="50000"/>
                              <a:lumOff val="50000"/>
                            </a:schemeClr>
                          </a:solidFill>
                          <a:effectLst/>
                          <a:latin typeface="Calibri" panose="020F0502020204030204" pitchFamily="34" charset="0"/>
                        </a:rPr>
                        <a:t>81%</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0000"/>
                  </a:ext>
                </a:extLst>
              </a:tr>
            </a:tbl>
          </a:graphicData>
        </a:graphic>
      </p:graphicFrame>
      <p:cxnSp>
        <p:nvCxnSpPr>
          <p:cNvPr id="20" name="Conector recto de flecha 19"/>
          <p:cNvCxnSpPr/>
          <p:nvPr/>
        </p:nvCxnSpPr>
        <p:spPr>
          <a:xfrm flipV="1">
            <a:off x="2577690" y="2983407"/>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V="1">
            <a:off x="4111969" y="3078942"/>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5600241" y="2887872"/>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V="1">
            <a:off x="7112517" y="2792339"/>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V="1">
            <a:off x="8634842" y="2792339"/>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10157167" y="2792339"/>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9" name="Tabla 18"/>
          <p:cNvGraphicFramePr>
            <a:graphicFrameLocks noGrp="1"/>
          </p:cNvGraphicFramePr>
          <p:nvPr>
            <p:extLst>
              <p:ext uri="{D42A27DB-BD31-4B8C-83A1-F6EECF244321}">
                <p14:modId xmlns:p14="http://schemas.microsoft.com/office/powerpoint/2010/main" val="3031098888"/>
              </p:ext>
            </p:extLst>
          </p:nvPr>
        </p:nvGraphicFramePr>
        <p:xfrm>
          <a:off x="693630" y="1620589"/>
          <a:ext cx="9947074" cy="233865"/>
        </p:xfrm>
        <a:graphic>
          <a:graphicData uri="http://schemas.openxmlformats.org/drawingml/2006/table">
            <a:tbl>
              <a:tblPr>
                <a:tableStyleId>{5C22544A-7EE6-4342-B048-85BDC9FD1C3A}</a:tableStyleId>
              </a:tblPr>
              <a:tblGrid>
                <a:gridCol w="847852">
                  <a:extLst>
                    <a:ext uri="{9D8B030D-6E8A-4147-A177-3AD203B41FA5}">
                      <a16:colId xmlns:a16="http://schemas.microsoft.com/office/drawing/2014/main" val="1471768481"/>
                    </a:ext>
                  </a:extLst>
                </a:gridCol>
                <a:gridCol w="1516537">
                  <a:extLst>
                    <a:ext uri="{9D8B030D-6E8A-4147-A177-3AD203B41FA5}">
                      <a16:colId xmlns:a16="http://schemas.microsoft.com/office/drawing/2014/main" val="1292066050"/>
                    </a:ext>
                  </a:extLst>
                </a:gridCol>
                <a:gridCol w="1516537">
                  <a:extLst>
                    <a:ext uri="{9D8B030D-6E8A-4147-A177-3AD203B41FA5}">
                      <a16:colId xmlns:a16="http://schemas.microsoft.com/office/drawing/2014/main" val="322378115"/>
                    </a:ext>
                  </a:extLst>
                </a:gridCol>
                <a:gridCol w="1516537">
                  <a:extLst>
                    <a:ext uri="{9D8B030D-6E8A-4147-A177-3AD203B41FA5}">
                      <a16:colId xmlns:a16="http://schemas.microsoft.com/office/drawing/2014/main" val="267973357"/>
                    </a:ext>
                  </a:extLst>
                </a:gridCol>
                <a:gridCol w="1516537">
                  <a:extLst>
                    <a:ext uri="{9D8B030D-6E8A-4147-A177-3AD203B41FA5}">
                      <a16:colId xmlns:a16="http://schemas.microsoft.com/office/drawing/2014/main" val="3426407013"/>
                    </a:ext>
                  </a:extLst>
                </a:gridCol>
                <a:gridCol w="1516537">
                  <a:extLst>
                    <a:ext uri="{9D8B030D-6E8A-4147-A177-3AD203B41FA5}">
                      <a16:colId xmlns:a16="http://schemas.microsoft.com/office/drawing/2014/main" val="277145223"/>
                    </a:ext>
                  </a:extLst>
                </a:gridCol>
                <a:gridCol w="1516537">
                  <a:extLst>
                    <a:ext uri="{9D8B030D-6E8A-4147-A177-3AD203B41FA5}">
                      <a16:colId xmlns:a16="http://schemas.microsoft.com/office/drawing/2014/main" val="20006"/>
                    </a:ext>
                  </a:extLst>
                </a:gridCol>
              </a:tblGrid>
              <a:tr h="233865">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lumMod val="65000"/>
                            </a:schemeClr>
                          </a:solidFill>
                          <a:effectLst/>
                          <a:latin typeface="+mn-lt"/>
                        </a:rPr>
                        <a:t>Base </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1075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1072</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1071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1075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1073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200" b="0" i="0" u="none" strike="noStrike" dirty="0">
                          <a:solidFill>
                            <a:schemeClr val="bg1">
                              <a:lumMod val="65000"/>
                            </a:schemeClr>
                          </a:solidFill>
                          <a:effectLst/>
                          <a:latin typeface="Calibri" panose="020F0502020204030204" pitchFamily="34" charset="0"/>
                        </a:rPr>
                        <a:t>1071</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grpSp>
        <p:nvGrpSpPr>
          <p:cNvPr id="21" name="Grupo 20"/>
          <p:cNvGrpSpPr/>
          <p:nvPr/>
        </p:nvGrpSpPr>
        <p:grpSpPr>
          <a:xfrm>
            <a:off x="261556" y="6187270"/>
            <a:ext cx="4208570" cy="276999"/>
            <a:chOff x="377671" y="6209793"/>
            <a:chExt cx="4208570" cy="276999"/>
          </a:xfrm>
        </p:grpSpPr>
        <p:sp>
          <p:nvSpPr>
            <p:cNvPr id="23" name="CuadroTexto 22">
              <a:extLst>
                <a:ext uri="{FF2B5EF4-FFF2-40B4-BE49-F238E27FC236}">
                  <a16:creationId xmlns:a16="http://schemas.microsoft.com/office/drawing/2014/main" id="{EB2C6935-35BE-494D-A468-DDF674171B40}"/>
                </a:ext>
              </a:extLst>
            </p:cNvPr>
            <p:cNvSpPr txBox="1"/>
            <p:nvPr/>
          </p:nvSpPr>
          <p:spPr>
            <a:xfrm>
              <a:off x="580872" y="6209793"/>
              <a:ext cx="4005369" cy="276999"/>
            </a:xfrm>
            <a:prstGeom prst="rect">
              <a:avLst/>
            </a:prstGeom>
            <a:noFill/>
          </p:spPr>
          <p:txBody>
            <a:bodyPr wrap="square" rtlCol="0">
              <a:spAutoFit/>
            </a:bodyPr>
            <a:lstStyle/>
            <a:p>
              <a:r>
                <a:rPr lang="es-MX" sz="1200" dirty="0">
                  <a:solidFill>
                    <a:srgbClr val="717274"/>
                  </a:solidFill>
                  <a:latin typeface="Calibri Light" panose="020F0302020204030204"/>
                  <a:ea typeface="Open Sans" panose="020B0606030504020204" pitchFamily="34" charset="0"/>
                  <a:cs typeface="Open Sans" panose="020B0606030504020204" pitchFamily="34" charset="0"/>
                </a:rPr>
                <a:t>Resultado significativamente  sobre | bajo medición previa  </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24" name="Conector recto de flecha 23"/>
            <p:cNvCxnSpPr/>
            <p:nvPr/>
          </p:nvCxnSpPr>
          <p:spPr>
            <a:xfrm flipV="1">
              <a:off x="377671" y="6260968"/>
              <a:ext cx="0" cy="144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V="1">
              <a:off x="486853" y="6260968"/>
              <a:ext cx="0" cy="144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9813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lstStyle/>
          <a:p>
            <a:r>
              <a:rPr lang="es-ES" dirty="0"/>
              <a:t>Satisfacción con las Enfermeras</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10" y="888632"/>
            <a:ext cx="9021194" cy="523220"/>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Respecto de las enfermeras y auxiliares de enfermería ¿Cuál es su nivel de satisfacción con la atención y servicio entregado por las enfermeras que lo atendieron en general?, en la misma escala de notas de 1 a 7…</a:t>
            </a:r>
          </a:p>
        </p:txBody>
      </p:sp>
      <p:graphicFrame>
        <p:nvGraphicFramePr>
          <p:cNvPr id="6" name="Object 5"/>
          <p:cNvGraphicFramePr>
            <a:graphicFrameLocks/>
          </p:cNvGraphicFramePr>
          <p:nvPr>
            <p:extLst>
              <p:ext uri="{D42A27DB-BD31-4B8C-83A1-F6EECF244321}">
                <p14:modId xmlns:p14="http://schemas.microsoft.com/office/powerpoint/2010/main" val="544843734"/>
              </p:ext>
            </p:extLst>
          </p:nvPr>
        </p:nvGraphicFramePr>
        <p:xfrm>
          <a:off x="1354160" y="1985114"/>
          <a:ext cx="9489744" cy="4325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3021711504"/>
              </p:ext>
            </p:extLst>
          </p:nvPr>
        </p:nvGraphicFramePr>
        <p:xfrm>
          <a:off x="380704" y="5593696"/>
          <a:ext cx="10463200" cy="216000"/>
        </p:xfrm>
        <a:graphic>
          <a:graphicData uri="http://schemas.openxmlformats.org/drawingml/2006/table">
            <a:tbl>
              <a:tblPr>
                <a:tableStyleId>{5C22544A-7EE6-4342-B048-85BDC9FD1C3A}</a:tableStyleId>
              </a:tblPr>
              <a:tblGrid>
                <a:gridCol w="1178952">
                  <a:extLst>
                    <a:ext uri="{9D8B030D-6E8A-4147-A177-3AD203B41FA5}">
                      <a16:colId xmlns:a16="http://schemas.microsoft.com/office/drawing/2014/main" val="1471768481"/>
                    </a:ext>
                  </a:extLst>
                </a:gridCol>
                <a:gridCol w="2321062">
                  <a:extLst>
                    <a:ext uri="{9D8B030D-6E8A-4147-A177-3AD203B41FA5}">
                      <a16:colId xmlns:a16="http://schemas.microsoft.com/office/drawing/2014/main" val="1292066050"/>
                    </a:ext>
                  </a:extLst>
                </a:gridCol>
                <a:gridCol w="2321062">
                  <a:extLst>
                    <a:ext uri="{9D8B030D-6E8A-4147-A177-3AD203B41FA5}">
                      <a16:colId xmlns:a16="http://schemas.microsoft.com/office/drawing/2014/main" val="1990711448"/>
                    </a:ext>
                  </a:extLst>
                </a:gridCol>
                <a:gridCol w="2321062">
                  <a:extLst>
                    <a:ext uri="{9D8B030D-6E8A-4147-A177-3AD203B41FA5}">
                      <a16:colId xmlns:a16="http://schemas.microsoft.com/office/drawing/2014/main" val="322378115"/>
                    </a:ext>
                  </a:extLst>
                </a:gridCol>
                <a:gridCol w="2321062">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solidFill>
                          <a:effectLst/>
                          <a:latin typeface="+mn-lt"/>
                        </a:rPr>
                        <a:t>% Neto</a:t>
                      </a:r>
                      <a:r>
                        <a:rPr lang="es-CL" sz="1200" b="0" i="0" u="none" strike="noStrike" baseline="0" dirty="0">
                          <a:solidFill>
                            <a:schemeClr val="bg1"/>
                          </a:solidFill>
                          <a:effectLst/>
                          <a:latin typeface="+mn-lt"/>
                        </a:rPr>
                        <a:t> 2017</a:t>
                      </a:r>
                      <a:endParaRPr lang="es-CL" sz="1200" b="0" i="0" u="none" strike="noStrike" dirty="0">
                        <a:solidFill>
                          <a:schemeClr val="bg1"/>
                        </a:solidFill>
                        <a:effectLst/>
                        <a:latin typeface="+mn-lt"/>
                      </a:endParaRPr>
                    </a:p>
                  </a:txBody>
                  <a:tcPr marL="9525" marR="9525"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4B95"/>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91%</a:t>
                      </a:r>
                    </a:p>
                  </a:txBody>
                  <a:tcPr marL="95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94%</a:t>
                      </a:r>
                    </a:p>
                  </a:txBody>
                  <a:tcPr marL="95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90%</a:t>
                      </a:r>
                    </a:p>
                  </a:txBody>
                  <a:tcPr marL="9525" marR="9525"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86%</a:t>
                      </a:r>
                    </a:p>
                  </a:txBody>
                  <a:tcPr marL="9525" marR="9525"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0000"/>
                  </a:ext>
                </a:extLst>
              </a:tr>
            </a:tbl>
          </a:graphicData>
        </a:graphic>
      </p:graphicFrame>
      <p:grpSp>
        <p:nvGrpSpPr>
          <p:cNvPr id="10" name="Grupo 9"/>
          <p:cNvGrpSpPr/>
          <p:nvPr/>
        </p:nvGrpSpPr>
        <p:grpSpPr>
          <a:xfrm>
            <a:off x="261556" y="6187270"/>
            <a:ext cx="4208570" cy="276999"/>
            <a:chOff x="377671" y="6209793"/>
            <a:chExt cx="4208570" cy="276999"/>
          </a:xfrm>
        </p:grpSpPr>
        <p:sp>
          <p:nvSpPr>
            <p:cNvPr id="11" name="CuadroTexto 10">
              <a:extLst>
                <a:ext uri="{FF2B5EF4-FFF2-40B4-BE49-F238E27FC236}">
                  <a16:creationId xmlns:a16="http://schemas.microsoft.com/office/drawing/2014/main" id="{EB2C6935-35BE-494D-A468-DDF674171B40}"/>
                </a:ext>
              </a:extLst>
            </p:cNvPr>
            <p:cNvSpPr txBox="1"/>
            <p:nvPr/>
          </p:nvSpPr>
          <p:spPr>
            <a:xfrm>
              <a:off x="580872" y="6209793"/>
              <a:ext cx="4005369" cy="276999"/>
            </a:xfrm>
            <a:prstGeom prst="rect">
              <a:avLst/>
            </a:prstGeom>
            <a:noFill/>
          </p:spPr>
          <p:txBody>
            <a:bodyPr wrap="square" rtlCol="0">
              <a:spAutoFit/>
            </a:bodyPr>
            <a:lstStyle/>
            <a:p>
              <a:r>
                <a:rPr lang="es-MX" sz="1200" dirty="0">
                  <a:solidFill>
                    <a:srgbClr val="717274"/>
                  </a:solidFill>
                  <a:latin typeface="Calibri Light" panose="020F0302020204030204"/>
                  <a:ea typeface="Open Sans" panose="020B0606030504020204" pitchFamily="34" charset="0"/>
                  <a:cs typeface="Open Sans" panose="020B0606030504020204" pitchFamily="34" charset="0"/>
                </a:rPr>
                <a:t>Resultado significativamente  sobre | bajo medición previa  </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13" name="Conector recto de flecha 12"/>
            <p:cNvCxnSpPr/>
            <p:nvPr/>
          </p:nvCxnSpPr>
          <p:spPr>
            <a:xfrm flipV="1">
              <a:off x="377671" y="6260968"/>
              <a:ext cx="0" cy="144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V="1">
              <a:off x="486853" y="6260968"/>
              <a:ext cx="0" cy="144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15" name="Tabla 14"/>
          <p:cNvGraphicFramePr>
            <a:graphicFrameLocks noGrp="1"/>
          </p:cNvGraphicFramePr>
          <p:nvPr>
            <p:extLst>
              <p:ext uri="{D42A27DB-BD31-4B8C-83A1-F6EECF244321}">
                <p14:modId xmlns:p14="http://schemas.microsoft.com/office/powerpoint/2010/main" val="505775625"/>
              </p:ext>
            </p:extLst>
          </p:nvPr>
        </p:nvGraphicFramePr>
        <p:xfrm>
          <a:off x="435296" y="1566293"/>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50" b="0" i="0" u="none" strike="noStrike" dirty="0">
                          <a:solidFill>
                            <a:schemeClr val="bg1">
                              <a:lumMod val="65000"/>
                            </a:schemeClr>
                          </a:solidFill>
                          <a:effectLst/>
                          <a:latin typeface="+mn-lt"/>
                        </a:rPr>
                        <a:t>Base</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1045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360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364</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321</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spTree>
    <p:extLst>
      <p:ext uri="{BB962C8B-B14F-4D97-AF65-F5344CB8AC3E}">
        <p14:creationId xmlns:p14="http://schemas.microsoft.com/office/powerpoint/2010/main" val="272952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2752968-2B2F-4620-B29A-FDBF8E785358}"/>
              </a:ext>
            </a:extLst>
          </p:cNvPr>
          <p:cNvSpPr>
            <a:spLocks noGrp="1"/>
          </p:cNvSpPr>
          <p:nvPr>
            <p:ph type="ctrTitle"/>
          </p:nvPr>
        </p:nvSpPr>
        <p:spPr>
          <a:xfrm>
            <a:off x="1039368" y="1041400"/>
            <a:ext cx="9144000" cy="2387600"/>
          </a:xfrm>
        </p:spPr>
        <p:txBody>
          <a:bodyPr>
            <a:normAutofit/>
          </a:bodyPr>
          <a:lstStyle/>
          <a:p>
            <a:pPr>
              <a:lnSpc>
                <a:spcPts val="3400"/>
              </a:lnSpc>
            </a:pPr>
            <a:r>
              <a:rPr lang="es-CL" sz="4000" dirty="0"/>
              <a:t>2.3 </a:t>
            </a:r>
            <a:r>
              <a:rPr lang="es-ES" sz="4000" dirty="0"/>
              <a:t>Etapa de Exámenes, procedimientos y Entrega de Medicamentos</a:t>
            </a:r>
            <a:endParaRPr lang="es-CL" sz="4000" dirty="0"/>
          </a:p>
        </p:txBody>
      </p:sp>
    </p:spTree>
    <p:extLst>
      <p:ext uri="{BB962C8B-B14F-4D97-AF65-F5344CB8AC3E}">
        <p14:creationId xmlns:p14="http://schemas.microsoft.com/office/powerpoint/2010/main" val="2377685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lstStyle/>
          <a:p>
            <a:r>
              <a:rPr lang="es-ES" dirty="0"/>
              <a:t>Realización de Exámenes y/o Procedimientos </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10" y="888632"/>
            <a:ext cx="9021194" cy="307777"/>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¿Fue derivado para realizarse Exámenes y/o Procedimientos? </a:t>
            </a:r>
          </a:p>
        </p:txBody>
      </p:sp>
      <p:graphicFrame>
        <p:nvGraphicFramePr>
          <p:cNvPr id="6" name="Object 5"/>
          <p:cNvGraphicFramePr>
            <a:graphicFrameLocks/>
          </p:cNvGraphicFramePr>
          <p:nvPr>
            <p:extLst>
              <p:ext uri="{D42A27DB-BD31-4B8C-83A1-F6EECF244321}">
                <p14:modId xmlns:p14="http://schemas.microsoft.com/office/powerpoint/2010/main" val="3652599703"/>
              </p:ext>
            </p:extLst>
          </p:nvPr>
        </p:nvGraphicFramePr>
        <p:xfrm>
          <a:off x="1351128" y="1592075"/>
          <a:ext cx="9489744" cy="4626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898710300"/>
              </p:ext>
            </p:extLst>
          </p:nvPr>
        </p:nvGraphicFramePr>
        <p:xfrm>
          <a:off x="435296" y="5593187"/>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solidFill>
                          <a:effectLst/>
                          <a:latin typeface="+mn-lt"/>
                        </a:rPr>
                        <a:t>% Si</a:t>
                      </a:r>
                      <a:r>
                        <a:rPr lang="es-CL" sz="1200" b="0" i="0" u="none" strike="noStrike" baseline="0" dirty="0">
                          <a:solidFill>
                            <a:schemeClr val="bg1"/>
                          </a:solidFill>
                          <a:effectLst/>
                          <a:latin typeface="+mn-lt"/>
                        </a:rPr>
                        <a:t> 2017</a:t>
                      </a:r>
                      <a:endParaRPr lang="es-CL" sz="1200" b="0" i="0" u="none" strike="noStrike" dirty="0">
                        <a:solidFill>
                          <a:schemeClr val="bg1"/>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4B95"/>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68%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68%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66%</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75%</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0000"/>
                  </a:ext>
                </a:extLst>
              </a:tr>
            </a:tbl>
          </a:graphicData>
        </a:graphic>
      </p:graphicFrame>
      <p:cxnSp>
        <p:nvCxnSpPr>
          <p:cNvPr id="22" name="Conector recto de flecha 21"/>
          <p:cNvCxnSpPr/>
          <p:nvPr/>
        </p:nvCxnSpPr>
        <p:spPr>
          <a:xfrm flipV="1">
            <a:off x="9831394" y="3848400"/>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7522323" y="3752866"/>
            <a:ext cx="0" cy="191069"/>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Tabla 11"/>
          <p:cNvGraphicFramePr>
            <a:graphicFrameLocks noGrp="1"/>
          </p:cNvGraphicFramePr>
          <p:nvPr>
            <p:extLst>
              <p:ext uri="{D42A27DB-BD31-4B8C-83A1-F6EECF244321}">
                <p14:modId xmlns:p14="http://schemas.microsoft.com/office/powerpoint/2010/main" val="2675795203"/>
              </p:ext>
            </p:extLst>
          </p:nvPr>
        </p:nvGraphicFramePr>
        <p:xfrm>
          <a:off x="435296" y="1479209"/>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50" b="0" i="0" u="none" strike="noStrike" dirty="0">
                          <a:solidFill>
                            <a:schemeClr val="bg1">
                              <a:lumMod val="65000"/>
                            </a:schemeClr>
                          </a:solidFill>
                          <a:effectLst/>
                          <a:latin typeface="+mn-lt"/>
                        </a:rPr>
                        <a:t>Base</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1078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372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372</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334</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grpSp>
        <p:nvGrpSpPr>
          <p:cNvPr id="13" name="Grupo 12"/>
          <p:cNvGrpSpPr/>
          <p:nvPr/>
        </p:nvGrpSpPr>
        <p:grpSpPr>
          <a:xfrm>
            <a:off x="261556" y="6187270"/>
            <a:ext cx="4208570" cy="276999"/>
            <a:chOff x="377671" y="6209793"/>
            <a:chExt cx="4208570" cy="276999"/>
          </a:xfrm>
        </p:grpSpPr>
        <p:sp>
          <p:nvSpPr>
            <p:cNvPr id="14" name="CuadroTexto 13">
              <a:extLst>
                <a:ext uri="{FF2B5EF4-FFF2-40B4-BE49-F238E27FC236}">
                  <a16:creationId xmlns:a16="http://schemas.microsoft.com/office/drawing/2014/main" id="{EB2C6935-35BE-494D-A468-DDF674171B40}"/>
                </a:ext>
              </a:extLst>
            </p:cNvPr>
            <p:cNvSpPr txBox="1"/>
            <p:nvPr/>
          </p:nvSpPr>
          <p:spPr>
            <a:xfrm>
              <a:off x="580872" y="6209793"/>
              <a:ext cx="4005369" cy="276999"/>
            </a:xfrm>
            <a:prstGeom prst="rect">
              <a:avLst/>
            </a:prstGeom>
            <a:noFill/>
          </p:spPr>
          <p:txBody>
            <a:bodyPr wrap="square" rtlCol="0">
              <a:spAutoFit/>
            </a:bodyPr>
            <a:lstStyle/>
            <a:p>
              <a:r>
                <a:rPr lang="es-MX" sz="1200" dirty="0">
                  <a:solidFill>
                    <a:srgbClr val="717274"/>
                  </a:solidFill>
                  <a:latin typeface="Calibri Light" panose="020F0302020204030204"/>
                  <a:ea typeface="Open Sans" panose="020B0606030504020204" pitchFamily="34" charset="0"/>
                  <a:cs typeface="Open Sans" panose="020B0606030504020204" pitchFamily="34" charset="0"/>
                </a:rPr>
                <a:t>Resultado significativamente  sobre | bajo medición previa  </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15" name="Conector recto de flecha 14"/>
            <p:cNvCxnSpPr/>
            <p:nvPr/>
          </p:nvCxnSpPr>
          <p:spPr>
            <a:xfrm flipV="1">
              <a:off x="377671" y="6260968"/>
              <a:ext cx="0" cy="144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V="1">
              <a:off x="486853" y="6260968"/>
              <a:ext cx="0" cy="144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464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98532CB-CA94-4FCE-A7E2-F2A2B791F4AF}"/>
              </a:ext>
            </a:extLst>
          </p:cNvPr>
          <p:cNvSpPr>
            <a:spLocks noGrp="1"/>
          </p:cNvSpPr>
          <p:nvPr>
            <p:ph type="title"/>
          </p:nvPr>
        </p:nvSpPr>
        <p:spPr>
          <a:xfrm>
            <a:off x="1163638" y="425925"/>
            <a:ext cx="9864725" cy="630969"/>
          </a:xfrm>
        </p:spPr>
        <p:txBody>
          <a:bodyPr/>
          <a:lstStyle/>
          <a:p>
            <a:r>
              <a:rPr lang="es-CL" dirty="0"/>
              <a:t>Metodología</a:t>
            </a:r>
          </a:p>
        </p:txBody>
      </p:sp>
      <p:sp>
        <p:nvSpPr>
          <p:cNvPr id="4" name="Rectangle 3">
            <a:extLst>
              <a:ext uri="{FF2B5EF4-FFF2-40B4-BE49-F238E27FC236}">
                <a16:creationId xmlns:a16="http://schemas.microsoft.com/office/drawing/2014/main" id="{A5BD288C-A1CA-455C-A2F0-11E2DCE68108}"/>
              </a:ext>
            </a:extLst>
          </p:cNvPr>
          <p:cNvSpPr txBox="1">
            <a:spLocks noChangeArrowheads="1"/>
          </p:cNvSpPr>
          <p:nvPr/>
        </p:nvSpPr>
        <p:spPr>
          <a:xfrm>
            <a:off x="1789473" y="1698654"/>
            <a:ext cx="8613054" cy="3385542"/>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buClr>
                <a:srgbClr val="952886"/>
              </a:buClr>
              <a:buNone/>
              <a:defRPr/>
            </a:pPr>
            <a:r>
              <a:rPr lang="es-CL" sz="1400" b="1" dirty="0">
                <a:solidFill>
                  <a:srgbClr val="233247"/>
                </a:solidFill>
                <a:latin typeface="Calibri"/>
                <a:ea typeface="Open Sans" panose="020B0606030504020204" pitchFamily="34" charset="0"/>
                <a:cs typeface="Open Sans" panose="020B0606030504020204" pitchFamily="34" charset="0"/>
              </a:rPr>
              <a:t>Técnica</a:t>
            </a:r>
          </a:p>
          <a:p>
            <a:pPr marL="0" indent="0" algn="just">
              <a:spcBef>
                <a:spcPts val="600"/>
              </a:spcBef>
              <a:buNone/>
            </a:pPr>
            <a:r>
              <a:rPr lang="es-ES" sz="1200" dirty="0">
                <a:solidFill>
                  <a:srgbClr val="717274"/>
                </a:solidFill>
                <a:latin typeface="Calibri Light" panose="020F0302020204030204"/>
                <a:ea typeface="Open Sans" panose="020B0606030504020204" pitchFamily="34" charset="0"/>
                <a:cs typeface="Open Sans" panose="020B0606030504020204" pitchFamily="34" charset="0"/>
              </a:rPr>
              <a:t>Estudio cuantitativo, a través de entrevistas telefónicas en CATI, utilizando un cuestionario estándar  semiestructurado de alrededor de 10 minutos de duración, utilizando BBDD entregadas por la Asociación de Mutuales </a:t>
            </a:r>
            <a:r>
              <a:rPr lang="es-CL" sz="1200" dirty="0">
                <a:solidFill>
                  <a:srgbClr val="717274"/>
                </a:solidFill>
                <a:latin typeface="Calibri Light" panose="020F0302020204030204"/>
                <a:ea typeface="Open Sans" panose="020B0606030504020204" pitchFamily="34" charset="0"/>
                <a:cs typeface="Open Sans" panose="020B0606030504020204" pitchFamily="34" charset="0"/>
              </a:rPr>
              <a:t>que contaba  con las atenciones del mes anterior de cada mutualidad</a:t>
            </a:r>
            <a:r>
              <a:rPr lang="es-ES" sz="1200" dirty="0">
                <a:solidFill>
                  <a:srgbClr val="717274"/>
                </a:solidFill>
                <a:latin typeface="Calibri Light" panose="020F0302020204030204"/>
                <a:ea typeface="Open Sans" panose="020B0606030504020204" pitchFamily="34" charset="0"/>
                <a:cs typeface="Open Sans" panose="020B0606030504020204" pitchFamily="34" charset="0"/>
              </a:rPr>
              <a:t>, y fue recibida durante 3 meses.</a:t>
            </a:r>
          </a:p>
          <a:p>
            <a:pPr marL="0" indent="0" algn="just">
              <a:spcBef>
                <a:spcPts val="600"/>
              </a:spcBef>
              <a:buNone/>
            </a:pP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a:p>
            <a:pPr marL="0" indent="0" algn="just">
              <a:spcBef>
                <a:spcPts val="600"/>
              </a:spcBef>
              <a:buClr>
                <a:srgbClr val="952886"/>
              </a:buClr>
              <a:buNone/>
              <a:defRPr/>
            </a:pPr>
            <a:r>
              <a:rPr lang="es-CL" sz="1400" b="1" dirty="0">
                <a:solidFill>
                  <a:srgbClr val="233247"/>
                </a:solidFill>
                <a:ea typeface="Open Sans" panose="020B0606030504020204" pitchFamily="34" charset="0"/>
                <a:cs typeface="Open Sans" panose="020B0606030504020204" pitchFamily="34" charset="0"/>
              </a:rPr>
              <a:t>Grupo Objetivo</a:t>
            </a:r>
          </a:p>
          <a:p>
            <a:pPr marL="0" indent="0" algn="just">
              <a:spcBef>
                <a:spcPts val="600"/>
              </a:spcBef>
              <a:buNone/>
            </a:pPr>
            <a:r>
              <a:rPr lang="es-CL" sz="1200" dirty="0">
                <a:solidFill>
                  <a:srgbClr val="717274"/>
                </a:solidFill>
                <a:latin typeface="Calibri Light" panose="020F0302020204030204"/>
                <a:ea typeface="Open Sans" panose="020B0606030504020204" pitchFamily="34" charset="0"/>
                <a:cs typeface="Open Sans" panose="020B0606030504020204" pitchFamily="34" charset="0"/>
              </a:rPr>
              <a:t>Trabajadores de Empresas afiliadas a cada Mutualidad atendidos en los servicios de Urgencias por accidentes de trabajo o trayecto, en el mes anterior a cada medición, de la RM, Valparaíso, Concepción y Antofagasta.</a:t>
            </a:r>
          </a:p>
          <a:p>
            <a:pPr marL="0" indent="0" algn="just">
              <a:spcBef>
                <a:spcPts val="600"/>
              </a:spcBef>
              <a:buNone/>
            </a:pPr>
            <a:endParaRPr lang="es-MX" sz="1200" dirty="0">
              <a:solidFill>
                <a:srgbClr val="717274"/>
              </a:solidFill>
              <a:latin typeface="Calibri Light" panose="020F0302020204030204"/>
              <a:ea typeface="Open Sans" panose="020B0606030504020204" pitchFamily="34" charset="0"/>
              <a:cs typeface="Open Sans" panose="020B0606030504020204" pitchFamily="34" charset="0"/>
            </a:endParaRPr>
          </a:p>
          <a:p>
            <a:pPr marL="0" indent="0" algn="just">
              <a:spcBef>
                <a:spcPts val="600"/>
              </a:spcBef>
              <a:buClr>
                <a:srgbClr val="952886"/>
              </a:buClr>
              <a:buNone/>
              <a:defRPr/>
            </a:pPr>
            <a:r>
              <a:rPr lang="es-CL" sz="1400" b="1" dirty="0">
                <a:solidFill>
                  <a:srgbClr val="233247"/>
                </a:solidFill>
                <a:ea typeface="Open Sans" panose="020B0606030504020204" pitchFamily="34" charset="0"/>
                <a:cs typeface="Open Sans" panose="020B0606030504020204" pitchFamily="34" charset="0"/>
              </a:rPr>
              <a:t>Campo</a:t>
            </a:r>
          </a:p>
          <a:p>
            <a:pPr marL="0" indent="0" algn="just">
              <a:spcBef>
                <a:spcPts val="600"/>
              </a:spcBef>
              <a:buNone/>
            </a:pPr>
            <a:r>
              <a:rPr lang="es-ES" altLang="es-CL" sz="1200" dirty="0">
                <a:solidFill>
                  <a:srgbClr val="717274"/>
                </a:solidFill>
                <a:latin typeface="Calibri Light" panose="020F0302020204030204"/>
                <a:ea typeface="Open Sans" panose="020B0606030504020204" pitchFamily="34" charset="0"/>
                <a:cs typeface="Open Sans" panose="020B0606030504020204" pitchFamily="34" charset="0"/>
              </a:rPr>
              <a:t>El campo fue realizado durante 3 meses continuos </a:t>
            </a:r>
            <a:r>
              <a:rPr lang="es-ES" altLang="es-CL" sz="1200" dirty="0">
                <a:solidFill>
                  <a:srgbClr val="717274"/>
                </a:solidFill>
                <a:latin typeface="Calibri Light" panose="020F0302020204030204"/>
              </a:rPr>
              <a:t>(entre el 28 de Agosto al 05 de Noviembre), seleccionando </a:t>
            </a:r>
            <a:r>
              <a:rPr lang="es-ES" altLang="es-CL" sz="1200" dirty="0">
                <a:solidFill>
                  <a:srgbClr val="717274"/>
                </a:solidFill>
                <a:latin typeface="Calibri Light" panose="020F0302020204030204"/>
                <a:ea typeface="Open Sans" panose="020B0606030504020204" pitchFamily="34" charset="0"/>
                <a:cs typeface="Open Sans" panose="020B0606030504020204" pitchFamily="34" charset="0"/>
              </a:rPr>
              <a:t>casos </a:t>
            </a:r>
            <a:r>
              <a:rPr lang="es-ES" sz="1200" dirty="0">
                <a:solidFill>
                  <a:srgbClr val="717274"/>
                </a:solidFill>
                <a:latin typeface="Calibri Light" panose="020F0302020204030204"/>
                <a:ea typeface="Open Sans" panose="020B0606030504020204" pitchFamily="34" charset="0"/>
                <a:cs typeface="Open Sans" panose="020B0606030504020204" pitchFamily="34" charset="0"/>
              </a:rPr>
              <a:t>aleatoriamente desde la BBDD proporcionada por la Asociación de Mutuales. </a:t>
            </a:r>
            <a:r>
              <a:rPr lang="es-AR" sz="1200" dirty="0">
                <a:solidFill>
                  <a:srgbClr val="717274"/>
                </a:solidFill>
                <a:latin typeface="Calibri Light" panose="020F0302020204030204"/>
                <a:ea typeface="Open Sans" panose="020B0606030504020204" pitchFamily="34" charset="0"/>
                <a:cs typeface="Open Sans" panose="020B0606030504020204" pitchFamily="34" charset="0"/>
              </a:rPr>
              <a:t>Se  recogió un tercio de los casos por empresa cada mes, hasta completar </a:t>
            </a:r>
            <a:r>
              <a:rPr lang="es-ES" sz="1200" dirty="0">
                <a:solidFill>
                  <a:srgbClr val="717274"/>
                </a:solidFill>
                <a:latin typeface="Calibri Light" panose="020F0302020204030204"/>
                <a:ea typeface="Open Sans" panose="020B0606030504020204" pitchFamily="34" charset="0"/>
                <a:cs typeface="Open Sans" panose="020B0606030504020204" pitchFamily="34" charset="0"/>
              </a:rPr>
              <a:t>124 casos de ACHS, 124 casos de MUTUAL y 111 casos de IST en cada uno de ellos.</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a:p>
            <a:pPr marL="0" indent="0" algn="just">
              <a:spcBef>
                <a:spcPts val="600"/>
              </a:spcBef>
              <a:buNone/>
            </a:pP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31163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normAutofit/>
          </a:bodyPr>
          <a:lstStyle/>
          <a:p>
            <a:r>
              <a:rPr lang="es-ES" dirty="0"/>
              <a:t>Satisfacción del Servicio en el Área de Exámenes y Procedimientos</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10" y="888632"/>
            <a:ext cx="9021194" cy="523220"/>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Con una escala de 1 a 7, donde 1 es Muy Insatisfecho y 7 es Muy Satisfecho,   ¿Cuál es su nivel de satisfacción con la atención y servicio entregado en general?, en el área de Exámenes y Procedimientos.</a:t>
            </a:r>
          </a:p>
        </p:txBody>
      </p:sp>
      <p:graphicFrame>
        <p:nvGraphicFramePr>
          <p:cNvPr id="6" name="Object 5"/>
          <p:cNvGraphicFramePr>
            <a:graphicFrameLocks/>
          </p:cNvGraphicFramePr>
          <p:nvPr>
            <p:extLst>
              <p:ext uri="{D42A27DB-BD31-4B8C-83A1-F6EECF244321}">
                <p14:modId xmlns:p14="http://schemas.microsoft.com/office/powerpoint/2010/main" val="301907056"/>
              </p:ext>
            </p:extLst>
          </p:nvPr>
        </p:nvGraphicFramePr>
        <p:xfrm>
          <a:off x="1351128" y="1947103"/>
          <a:ext cx="9489744" cy="4325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4104235373"/>
              </p:ext>
            </p:extLst>
          </p:nvPr>
        </p:nvGraphicFramePr>
        <p:xfrm>
          <a:off x="435296" y="5540242"/>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solidFill>
                          <a:effectLst/>
                          <a:latin typeface="+mn-lt"/>
                        </a:rPr>
                        <a:t>% Neto</a:t>
                      </a:r>
                      <a:r>
                        <a:rPr lang="es-CL" sz="1200" b="0" i="0" u="none" strike="noStrike" baseline="0" dirty="0">
                          <a:solidFill>
                            <a:schemeClr val="bg1"/>
                          </a:solidFill>
                          <a:effectLst/>
                          <a:latin typeface="+mn-lt"/>
                        </a:rPr>
                        <a:t> 2017</a:t>
                      </a:r>
                      <a:endParaRPr lang="es-CL" sz="1200" b="0" i="0" u="none" strike="noStrike" dirty="0">
                        <a:solidFill>
                          <a:schemeClr val="bg1"/>
                        </a:solidFill>
                        <a:effectLst/>
                        <a:latin typeface="+mn-lt"/>
                      </a:endParaRPr>
                    </a:p>
                  </a:txBody>
                  <a:tcPr marL="9525" marR="9525"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4B95"/>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90%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89%</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89%</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0000"/>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83134020"/>
              </p:ext>
            </p:extLst>
          </p:nvPr>
        </p:nvGraphicFramePr>
        <p:xfrm>
          <a:off x="435296" y="1646911"/>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50" b="0" i="0" u="none" strike="noStrike" dirty="0">
                          <a:solidFill>
                            <a:schemeClr val="bg1">
                              <a:lumMod val="65000"/>
                            </a:schemeClr>
                          </a:solidFill>
                          <a:effectLst/>
                          <a:latin typeface="+mn-lt"/>
                        </a:rPr>
                        <a:t>Base</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742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234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287</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221</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spTree>
    <p:extLst>
      <p:ext uri="{BB962C8B-B14F-4D97-AF65-F5344CB8AC3E}">
        <p14:creationId xmlns:p14="http://schemas.microsoft.com/office/powerpoint/2010/main" val="2071096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lstStyle/>
          <a:p>
            <a:r>
              <a:rPr lang="es-ES" dirty="0"/>
              <a:t>Entrega de Medicamentos</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10" y="888632"/>
            <a:ext cx="9021194" cy="307777"/>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Y fue derivado al área de Entrega de medicamentos?</a:t>
            </a:r>
          </a:p>
        </p:txBody>
      </p:sp>
      <p:graphicFrame>
        <p:nvGraphicFramePr>
          <p:cNvPr id="6" name="Object 5"/>
          <p:cNvGraphicFramePr>
            <a:graphicFrameLocks/>
          </p:cNvGraphicFramePr>
          <p:nvPr>
            <p:extLst>
              <p:ext uri="{D42A27DB-BD31-4B8C-83A1-F6EECF244321}">
                <p14:modId xmlns:p14="http://schemas.microsoft.com/office/powerpoint/2010/main" val="2738135215"/>
              </p:ext>
            </p:extLst>
          </p:nvPr>
        </p:nvGraphicFramePr>
        <p:xfrm>
          <a:off x="1323832" y="1684443"/>
          <a:ext cx="9489744" cy="4626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4293377183"/>
              </p:ext>
            </p:extLst>
          </p:nvPr>
        </p:nvGraphicFramePr>
        <p:xfrm>
          <a:off x="410928" y="5499284"/>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solidFill>
                          <a:effectLst/>
                          <a:latin typeface="+mn-lt"/>
                        </a:rPr>
                        <a:t>% Si</a:t>
                      </a:r>
                      <a:r>
                        <a:rPr lang="es-CL" sz="1200" b="0" i="0" u="none" strike="noStrike" baseline="0" dirty="0">
                          <a:solidFill>
                            <a:schemeClr val="bg1"/>
                          </a:solidFill>
                          <a:effectLst/>
                          <a:latin typeface="+mn-lt"/>
                        </a:rPr>
                        <a:t> 2017</a:t>
                      </a:r>
                      <a:endParaRPr lang="es-CL" sz="1200" b="0" i="0" u="none" strike="noStrike" dirty="0">
                        <a:solidFill>
                          <a:schemeClr val="bg1"/>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4B95"/>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91%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85%</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78%</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579635549"/>
                  </a:ext>
                </a:extLst>
              </a:tr>
            </a:tbl>
          </a:graphicData>
        </a:graphic>
      </p:graphicFrame>
      <p:grpSp>
        <p:nvGrpSpPr>
          <p:cNvPr id="10" name="Grupo 9"/>
          <p:cNvGrpSpPr/>
          <p:nvPr/>
        </p:nvGrpSpPr>
        <p:grpSpPr>
          <a:xfrm>
            <a:off x="261556" y="6187270"/>
            <a:ext cx="4208570" cy="276999"/>
            <a:chOff x="377671" y="6209793"/>
            <a:chExt cx="4208570" cy="276999"/>
          </a:xfrm>
        </p:grpSpPr>
        <p:sp>
          <p:nvSpPr>
            <p:cNvPr id="11" name="CuadroTexto 10">
              <a:extLst>
                <a:ext uri="{FF2B5EF4-FFF2-40B4-BE49-F238E27FC236}">
                  <a16:creationId xmlns:a16="http://schemas.microsoft.com/office/drawing/2014/main" id="{EB2C6935-35BE-494D-A468-DDF674171B40}"/>
                </a:ext>
              </a:extLst>
            </p:cNvPr>
            <p:cNvSpPr txBox="1"/>
            <p:nvPr/>
          </p:nvSpPr>
          <p:spPr>
            <a:xfrm>
              <a:off x="580872" y="6209793"/>
              <a:ext cx="4005369" cy="276999"/>
            </a:xfrm>
            <a:prstGeom prst="rect">
              <a:avLst/>
            </a:prstGeom>
            <a:noFill/>
          </p:spPr>
          <p:txBody>
            <a:bodyPr wrap="square" rtlCol="0">
              <a:spAutoFit/>
            </a:bodyPr>
            <a:lstStyle/>
            <a:p>
              <a:r>
                <a:rPr lang="es-MX" sz="1200" dirty="0">
                  <a:solidFill>
                    <a:srgbClr val="717274"/>
                  </a:solidFill>
                  <a:latin typeface="Calibri Light" panose="020F0302020204030204"/>
                  <a:ea typeface="Open Sans" panose="020B0606030504020204" pitchFamily="34" charset="0"/>
                  <a:cs typeface="Open Sans" panose="020B0606030504020204" pitchFamily="34" charset="0"/>
                </a:rPr>
                <a:t>Resultado significativamente  sobre | bajo medición previa  </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13" name="Conector recto de flecha 12"/>
            <p:cNvCxnSpPr/>
            <p:nvPr/>
          </p:nvCxnSpPr>
          <p:spPr>
            <a:xfrm flipV="1">
              <a:off x="377671" y="6260968"/>
              <a:ext cx="0" cy="144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V="1">
              <a:off x="486853" y="6260968"/>
              <a:ext cx="0" cy="144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15" name="Tabla 14"/>
          <p:cNvGraphicFramePr>
            <a:graphicFrameLocks noGrp="1"/>
          </p:cNvGraphicFramePr>
          <p:nvPr>
            <p:extLst>
              <p:ext uri="{D42A27DB-BD31-4B8C-83A1-F6EECF244321}">
                <p14:modId xmlns:p14="http://schemas.microsoft.com/office/powerpoint/2010/main" val="3553650044"/>
              </p:ext>
            </p:extLst>
          </p:nvPr>
        </p:nvGraphicFramePr>
        <p:xfrm>
          <a:off x="435296" y="1479209"/>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50" b="0" i="0" u="none" strike="noStrike" dirty="0">
                          <a:solidFill>
                            <a:schemeClr val="bg1">
                              <a:lumMod val="65000"/>
                            </a:schemeClr>
                          </a:solidFill>
                          <a:effectLst/>
                          <a:latin typeface="+mn-lt"/>
                        </a:rPr>
                        <a:t>Base</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1078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372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372</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334</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spTree>
    <p:extLst>
      <p:ext uri="{BB962C8B-B14F-4D97-AF65-F5344CB8AC3E}">
        <p14:creationId xmlns:p14="http://schemas.microsoft.com/office/powerpoint/2010/main" val="339998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normAutofit/>
          </a:bodyPr>
          <a:lstStyle/>
          <a:p>
            <a:r>
              <a:rPr lang="es-ES" dirty="0"/>
              <a:t>Satisfacción del Servicio en el Área de Entrega de Medicamentos </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10" y="888632"/>
            <a:ext cx="9021194" cy="523220"/>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Con una escala de 1 a 7, donde 1 es Muy Insatisfecho y 7 es Muy Satisfecho,   ¿Cuál es su nivel de satisfacción con la atención y servicio entregado en general?, en el área de Entrega de medicamentos.</a:t>
            </a:r>
          </a:p>
        </p:txBody>
      </p:sp>
      <p:graphicFrame>
        <p:nvGraphicFramePr>
          <p:cNvPr id="6" name="Object 5"/>
          <p:cNvGraphicFramePr>
            <a:graphicFrameLocks/>
          </p:cNvGraphicFramePr>
          <p:nvPr>
            <p:extLst>
              <p:ext uri="{D42A27DB-BD31-4B8C-83A1-F6EECF244321}">
                <p14:modId xmlns:p14="http://schemas.microsoft.com/office/powerpoint/2010/main" val="733992379"/>
              </p:ext>
            </p:extLst>
          </p:nvPr>
        </p:nvGraphicFramePr>
        <p:xfrm>
          <a:off x="1351128" y="1903561"/>
          <a:ext cx="9489744" cy="4325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68822301"/>
              </p:ext>
            </p:extLst>
          </p:nvPr>
        </p:nvGraphicFramePr>
        <p:xfrm>
          <a:off x="435296" y="5496700"/>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solidFill>
                          <a:effectLst/>
                          <a:latin typeface="+mn-lt"/>
                        </a:rPr>
                        <a:t>% Neto</a:t>
                      </a:r>
                      <a:r>
                        <a:rPr lang="es-CL" sz="1200" b="0" i="0" u="none" strike="noStrike" baseline="0" dirty="0">
                          <a:solidFill>
                            <a:schemeClr val="bg1"/>
                          </a:solidFill>
                          <a:effectLst/>
                          <a:latin typeface="+mn-lt"/>
                        </a:rPr>
                        <a:t> 2017</a:t>
                      </a:r>
                      <a:endParaRPr lang="es-CL" sz="1200" b="0" i="0" u="none" strike="noStrike" dirty="0">
                        <a:solidFill>
                          <a:schemeClr val="bg1"/>
                        </a:solidFill>
                        <a:effectLst/>
                        <a:latin typeface="+mn-lt"/>
                      </a:endParaRPr>
                    </a:p>
                  </a:txBody>
                  <a:tcPr marL="9525" marR="9525"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4B95"/>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91%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93%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89%</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90%</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0000"/>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545609837"/>
              </p:ext>
            </p:extLst>
          </p:nvPr>
        </p:nvGraphicFramePr>
        <p:xfrm>
          <a:off x="435296" y="1646911"/>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50" b="0" i="0" u="none" strike="noStrike" dirty="0">
                          <a:solidFill>
                            <a:schemeClr val="bg1">
                              <a:lumMod val="65000"/>
                            </a:schemeClr>
                          </a:solidFill>
                          <a:effectLst/>
                          <a:latin typeface="+mn-lt"/>
                        </a:rPr>
                        <a:t>Base</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927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347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326</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254</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grpSp>
        <p:nvGrpSpPr>
          <p:cNvPr id="11" name="Grupo 10"/>
          <p:cNvGrpSpPr/>
          <p:nvPr/>
        </p:nvGrpSpPr>
        <p:grpSpPr>
          <a:xfrm>
            <a:off x="261556" y="6187270"/>
            <a:ext cx="4208570" cy="276999"/>
            <a:chOff x="377671" y="6209793"/>
            <a:chExt cx="4208570" cy="276999"/>
          </a:xfrm>
        </p:grpSpPr>
        <p:sp>
          <p:nvSpPr>
            <p:cNvPr id="12" name="CuadroTexto 11">
              <a:extLst>
                <a:ext uri="{FF2B5EF4-FFF2-40B4-BE49-F238E27FC236}">
                  <a16:creationId xmlns:a16="http://schemas.microsoft.com/office/drawing/2014/main" id="{EB2C6935-35BE-494D-A468-DDF674171B40}"/>
                </a:ext>
              </a:extLst>
            </p:cNvPr>
            <p:cNvSpPr txBox="1"/>
            <p:nvPr/>
          </p:nvSpPr>
          <p:spPr>
            <a:xfrm>
              <a:off x="580872" y="6209793"/>
              <a:ext cx="4005369" cy="276999"/>
            </a:xfrm>
            <a:prstGeom prst="rect">
              <a:avLst/>
            </a:prstGeom>
            <a:noFill/>
          </p:spPr>
          <p:txBody>
            <a:bodyPr wrap="square" rtlCol="0">
              <a:spAutoFit/>
            </a:bodyPr>
            <a:lstStyle/>
            <a:p>
              <a:r>
                <a:rPr lang="es-MX" sz="1200" dirty="0">
                  <a:solidFill>
                    <a:srgbClr val="717274"/>
                  </a:solidFill>
                  <a:latin typeface="Calibri Light" panose="020F0302020204030204"/>
                  <a:ea typeface="Open Sans" panose="020B0606030504020204" pitchFamily="34" charset="0"/>
                  <a:cs typeface="Open Sans" panose="020B0606030504020204" pitchFamily="34" charset="0"/>
                </a:rPr>
                <a:t>Resultado significativamente  sobre | bajo medición previa  </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17" name="Conector recto de flecha 16"/>
            <p:cNvCxnSpPr/>
            <p:nvPr/>
          </p:nvCxnSpPr>
          <p:spPr>
            <a:xfrm flipV="1">
              <a:off x="377671" y="6260968"/>
              <a:ext cx="0" cy="144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V="1">
              <a:off x="486853" y="6260968"/>
              <a:ext cx="0" cy="144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6296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2752968-2B2F-4620-B29A-FDBF8E785358}"/>
              </a:ext>
            </a:extLst>
          </p:cNvPr>
          <p:cNvSpPr>
            <a:spLocks noGrp="1"/>
          </p:cNvSpPr>
          <p:nvPr>
            <p:ph type="ctrTitle"/>
          </p:nvPr>
        </p:nvSpPr>
        <p:spPr>
          <a:xfrm>
            <a:off x="1039368" y="1041400"/>
            <a:ext cx="9144000" cy="2387600"/>
          </a:xfrm>
        </p:spPr>
        <p:txBody>
          <a:bodyPr>
            <a:normAutofit/>
          </a:bodyPr>
          <a:lstStyle/>
          <a:p>
            <a:pPr>
              <a:lnSpc>
                <a:spcPts val="3400"/>
              </a:lnSpc>
            </a:pPr>
            <a:r>
              <a:rPr lang="es-CL" sz="4000" dirty="0"/>
              <a:t>2.4 </a:t>
            </a:r>
            <a:r>
              <a:rPr lang="es-ES" sz="4000" dirty="0"/>
              <a:t>Atención etapa de cierre de la o salida</a:t>
            </a:r>
            <a:endParaRPr lang="es-CL" sz="4000" dirty="0"/>
          </a:p>
        </p:txBody>
      </p:sp>
    </p:spTree>
    <p:extLst>
      <p:ext uri="{BB962C8B-B14F-4D97-AF65-F5344CB8AC3E}">
        <p14:creationId xmlns:p14="http://schemas.microsoft.com/office/powerpoint/2010/main" val="924638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lstStyle/>
          <a:p>
            <a:r>
              <a:rPr lang="es-ES" dirty="0"/>
              <a:t>Satisfacción con Personal Administrativo al momento del Alta </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10" y="888632"/>
            <a:ext cx="9021194" cy="307777"/>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En general, ¿Cómo evalúa el servicio brindado por el PERSONAL ADMINISTRATIVO que lo atendió en su salida / alta?</a:t>
            </a:r>
          </a:p>
        </p:txBody>
      </p:sp>
      <p:graphicFrame>
        <p:nvGraphicFramePr>
          <p:cNvPr id="6" name="Object 5"/>
          <p:cNvGraphicFramePr>
            <a:graphicFrameLocks/>
          </p:cNvGraphicFramePr>
          <p:nvPr>
            <p:extLst>
              <p:ext uri="{D42A27DB-BD31-4B8C-83A1-F6EECF244321}">
                <p14:modId xmlns:p14="http://schemas.microsoft.com/office/powerpoint/2010/main" val="1607791299"/>
              </p:ext>
            </p:extLst>
          </p:nvPr>
        </p:nvGraphicFramePr>
        <p:xfrm>
          <a:off x="1205552" y="1754911"/>
          <a:ext cx="9489744" cy="4325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1558995664"/>
              </p:ext>
            </p:extLst>
          </p:nvPr>
        </p:nvGraphicFramePr>
        <p:xfrm>
          <a:off x="580872" y="5727688"/>
          <a:ext cx="10114425" cy="216000"/>
        </p:xfrm>
        <a:graphic>
          <a:graphicData uri="http://schemas.openxmlformats.org/drawingml/2006/table">
            <a:tbl>
              <a:tblPr>
                <a:tableStyleId>{5C22544A-7EE6-4342-B048-85BDC9FD1C3A}</a:tableStyleId>
              </a:tblPr>
              <a:tblGrid>
                <a:gridCol w="1015699">
                  <a:extLst>
                    <a:ext uri="{9D8B030D-6E8A-4147-A177-3AD203B41FA5}">
                      <a16:colId xmlns:a16="http://schemas.microsoft.com/office/drawing/2014/main" val="1471768481"/>
                    </a:ext>
                  </a:extLst>
                </a:gridCol>
                <a:gridCol w="2367647">
                  <a:extLst>
                    <a:ext uri="{9D8B030D-6E8A-4147-A177-3AD203B41FA5}">
                      <a16:colId xmlns:a16="http://schemas.microsoft.com/office/drawing/2014/main" val="1292066050"/>
                    </a:ext>
                  </a:extLst>
                </a:gridCol>
                <a:gridCol w="2243693">
                  <a:extLst>
                    <a:ext uri="{9D8B030D-6E8A-4147-A177-3AD203B41FA5}">
                      <a16:colId xmlns:a16="http://schemas.microsoft.com/office/drawing/2014/main" val="1990711448"/>
                    </a:ext>
                  </a:extLst>
                </a:gridCol>
                <a:gridCol w="2243693">
                  <a:extLst>
                    <a:ext uri="{9D8B030D-6E8A-4147-A177-3AD203B41FA5}">
                      <a16:colId xmlns:a16="http://schemas.microsoft.com/office/drawing/2014/main" val="322378115"/>
                    </a:ext>
                  </a:extLst>
                </a:gridCol>
                <a:gridCol w="2243693">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solidFill>
                          <a:effectLst/>
                          <a:latin typeface="+mn-lt"/>
                        </a:rPr>
                        <a:t>% Neto</a:t>
                      </a:r>
                      <a:r>
                        <a:rPr lang="es-CL" sz="1200" b="0" i="0" u="none" strike="noStrike" baseline="0" dirty="0">
                          <a:solidFill>
                            <a:schemeClr val="bg1"/>
                          </a:solidFill>
                          <a:effectLst/>
                          <a:latin typeface="+mn-lt"/>
                        </a:rPr>
                        <a:t> 2017</a:t>
                      </a:r>
                      <a:endParaRPr lang="es-CL" sz="1200" b="0" i="0" u="none" strike="noStrike" dirty="0">
                        <a:solidFill>
                          <a:schemeClr val="bg1"/>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4B95"/>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90%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80%</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72%</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579635549"/>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828845166"/>
              </p:ext>
            </p:extLst>
          </p:nvPr>
        </p:nvGraphicFramePr>
        <p:xfrm>
          <a:off x="435296" y="1646911"/>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50" b="0" i="0" u="none" strike="noStrike" dirty="0">
                          <a:solidFill>
                            <a:schemeClr val="bg1">
                              <a:lumMod val="65000"/>
                            </a:schemeClr>
                          </a:solidFill>
                          <a:effectLst/>
                          <a:latin typeface="+mn-lt"/>
                        </a:rPr>
                        <a:t>Base</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1060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366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362</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332</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grpSp>
        <p:nvGrpSpPr>
          <p:cNvPr id="13" name="Grupo 12"/>
          <p:cNvGrpSpPr/>
          <p:nvPr/>
        </p:nvGrpSpPr>
        <p:grpSpPr>
          <a:xfrm>
            <a:off x="261556" y="6187270"/>
            <a:ext cx="4208570" cy="276999"/>
            <a:chOff x="377671" y="6209793"/>
            <a:chExt cx="4208570" cy="276999"/>
          </a:xfrm>
        </p:grpSpPr>
        <p:sp>
          <p:nvSpPr>
            <p:cNvPr id="14" name="CuadroTexto 13">
              <a:extLst>
                <a:ext uri="{FF2B5EF4-FFF2-40B4-BE49-F238E27FC236}">
                  <a16:creationId xmlns:a16="http://schemas.microsoft.com/office/drawing/2014/main" id="{EB2C6935-35BE-494D-A468-DDF674171B40}"/>
                </a:ext>
              </a:extLst>
            </p:cNvPr>
            <p:cNvSpPr txBox="1"/>
            <p:nvPr/>
          </p:nvSpPr>
          <p:spPr>
            <a:xfrm>
              <a:off x="580872" y="6209793"/>
              <a:ext cx="4005369" cy="276999"/>
            </a:xfrm>
            <a:prstGeom prst="rect">
              <a:avLst/>
            </a:prstGeom>
            <a:noFill/>
          </p:spPr>
          <p:txBody>
            <a:bodyPr wrap="square" rtlCol="0">
              <a:spAutoFit/>
            </a:bodyPr>
            <a:lstStyle/>
            <a:p>
              <a:r>
                <a:rPr lang="es-MX" sz="1200" dirty="0">
                  <a:solidFill>
                    <a:srgbClr val="717274"/>
                  </a:solidFill>
                  <a:latin typeface="Calibri Light" panose="020F0302020204030204"/>
                  <a:ea typeface="Open Sans" panose="020B0606030504020204" pitchFamily="34" charset="0"/>
                  <a:cs typeface="Open Sans" panose="020B0606030504020204" pitchFamily="34" charset="0"/>
                </a:rPr>
                <a:t>Resultado significativamente  sobre | bajo medición previa  </a:t>
              </a: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15" name="Conector recto de flecha 14"/>
            <p:cNvCxnSpPr/>
            <p:nvPr/>
          </p:nvCxnSpPr>
          <p:spPr>
            <a:xfrm flipV="1">
              <a:off x="377671" y="6260968"/>
              <a:ext cx="0" cy="14400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V="1">
              <a:off x="486853" y="6260968"/>
              <a:ext cx="0" cy="144000"/>
            </a:xfrm>
            <a:prstGeom prst="straightConnector1">
              <a:avLst/>
            </a:prstGeom>
            <a:ln w="952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0321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571774" y="492966"/>
            <a:ext cx="10993862" cy="511062"/>
          </a:xfrm>
        </p:spPr>
        <p:txBody>
          <a:bodyPr>
            <a:noAutofit/>
          </a:bodyPr>
          <a:lstStyle/>
          <a:p>
            <a:r>
              <a:rPr lang="es-ES" sz="2500" dirty="0"/>
              <a:t>Satisfacción Personal Administrativo al momento del Alta – Evaluación Atributos</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501254" y="888632"/>
            <a:ext cx="9257706" cy="523220"/>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Ahora hablaremos del servicio entregado por el personal administrativo que lo atendió en el cierre de su atención / alta….Me podría señalar qué tan satisfecho quedo con los siguientes aspectos?. Por favor evalúe en la misma escala de 1 a 7…</a:t>
            </a:r>
          </a:p>
        </p:txBody>
      </p:sp>
      <p:graphicFrame>
        <p:nvGraphicFramePr>
          <p:cNvPr id="12" name="Object 5"/>
          <p:cNvGraphicFramePr>
            <a:graphicFrameLocks/>
          </p:cNvGraphicFramePr>
          <p:nvPr>
            <p:extLst>
              <p:ext uri="{D42A27DB-BD31-4B8C-83A1-F6EECF244321}">
                <p14:modId xmlns:p14="http://schemas.microsoft.com/office/powerpoint/2010/main" val="1283801019"/>
              </p:ext>
            </p:extLst>
          </p:nvPr>
        </p:nvGraphicFramePr>
        <p:xfrm>
          <a:off x="1323833" y="1862911"/>
          <a:ext cx="9489744" cy="44562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2661925847"/>
              </p:ext>
            </p:extLst>
          </p:nvPr>
        </p:nvGraphicFramePr>
        <p:xfrm>
          <a:off x="435296" y="5627329"/>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solidFill>
                          <a:effectLst/>
                          <a:latin typeface="+mn-lt"/>
                        </a:rPr>
                        <a:t>% Neto</a:t>
                      </a:r>
                      <a:r>
                        <a:rPr lang="es-CL" sz="1200" b="0" i="0" u="none" strike="noStrike" baseline="0" dirty="0">
                          <a:solidFill>
                            <a:schemeClr val="bg1"/>
                          </a:solidFill>
                          <a:effectLst/>
                          <a:latin typeface="+mn-lt"/>
                        </a:rPr>
                        <a:t> 2017</a:t>
                      </a:r>
                      <a:endParaRPr lang="es-CL" sz="1200" b="0" i="0" u="none" strike="noStrike" dirty="0">
                        <a:solidFill>
                          <a:schemeClr val="bg1"/>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4B95"/>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77%</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84%</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0000"/>
                  </a:ext>
                </a:extLst>
              </a:tr>
            </a:tbl>
          </a:graphicData>
        </a:graphic>
      </p:graphicFrame>
      <p:cxnSp>
        <p:nvCxnSpPr>
          <p:cNvPr id="24" name="Conector recto de flecha 23"/>
          <p:cNvCxnSpPr/>
          <p:nvPr/>
        </p:nvCxnSpPr>
        <p:spPr>
          <a:xfrm flipV="1">
            <a:off x="9819153" y="2849693"/>
            <a:ext cx="0" cy="191069"/>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6" name="Tabla 15"/>
          <p:cNvGraphicFramePr>
            <a:graphicFrameLocks noGrp="1"/>
          </p:cNvGraphicFramePr>
          <p:nvPr>
            <p:extLst>
              <p:ext uri="{D42A27DB-BD31-4B8C-83A1-F6EECF244321}">
                <p14:modId xmlns:p14="http://schemas.microsoft.com/office/powerpoint/2010/main" val="1963355170"/>
              </p:ext>
            </p:extLst>
          </p:nvPr>
        </p:nvGraphicFramePr>
        <p:xfrm>
          <a:off x="435296" y="1646911"/>
          <a:ext cx="10260000"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2275986">
                  <a:extLst>
                    <a:ext uri="{9D8B030D-6E8A-4147-A177-3AD203B41FA5}">
                      <a16:colId xmlns:a16="http://schemas.microsoft.com/office/drawing/2014/main" val="1292066050"/>
                    </a:ext>
                  </a:extLst>
                </a:gridCol>
                <a:gridCol w="2275986">
                  <a:extLst>
                    <a:ext uri="{9D8B030D-6E8A-4147-A177-3AD203B41FA5}">
                      <a16:colId xmlns:a16="http://schemas.microsoft.com/office/drawing/2014/main" val="1990711448"/>
                    </a:ext>
                  </a:extLst>
                </a:gridCol>
                <a:gridCol w="2275986">
                  <a:extLst>
                    <a:ext uri="{9D8B030D-6E8A-4147-A177-3AD203B41FA5}">
                      <a16:colId xmlns:a16="http://schemas.microsoft.com/office/drawing/2014/main" val="322378115"/>
                    </a:ext>
                  </a:extLst>
                </a:gridCol>
                <a:gridCol w="2275986">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50" b="0" i="0" u="none" strike="noStrike" dirty="0">
                          <a:solidFill>
                            <a:schemeClr val="bg1">
                              <a:lumMod val="65000"/>
                            </a:schemeClr>
                          </a:solidFill>
                          <a:effectLst/>
                          <a:latin typeface="+mn-lt"/>
                        </a:rPr>
                        <a:t>Base</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1060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1072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1036</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1066</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spTree>
    <p:extLst>
      <p:ext uri="{BB962C8B-B14F-4D97-AF65-F5344CB8AC3E}">
        <p14:creationId xmlns:p14="http://schemas.microsoft.com/office/powerpoint/2010/main" val="1763541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33CB5D-5A74-438F-A45D-9F06BA75FFDA}"/>
              </a:ext>
            </a:extLst>
          </p:cNvPr>
          <p:cNvSpPr>
            <a:spLocks noGrp="1"/>
          </p:cNvSpPr>
          <p:nvPr>
            <p:ph type="title"/>
          </p:nvPr>
        </p:nvSpPr>
        <p:spPr>
          <a:xfrm>
            <a:off x="1163637" y="534668"/>
            <a:ext cx="9864725" cy="464602"/>
          </a:xfrm>
        </p:spPr>
        <p:txBody>
          <a:bodyPr>
            <a:normAutofit/>
          </a:bodyPr>
          <a:lstStyle/>
          <a:p>
            <a:r>
              <a:rPr lang="es-CL" dirty="0"/>
              <a:t>Tiempo estimado en el centro asistencial</a:t>
            </a:r>
          </a:p>
        </p:txBody>
      </p:sp>
      <p:sp>
        <p:nvSpPr>
          <p:cNvPr id="7" name="CuadroTexto 6">
            <a:extLst>
              <a:ext uri="{FF2B5EF4-FFF2-40B4-BE49-F238E27FC236}">
                <a16:creationId xmlns:a16="http://schemas.microsoft.com/office/drawing/2014/main" id="{52293F35-32EB-4A5C-A0DB-B978D19C6E23}"/>
              </a:ext>
            </a:extLst>
          </p:cNvPr>
          <p:cNvSpPr txBox="1"/>
          <p:nvPr/>
        </p:nvSpPr>
        <p:spPr>
          <a:xfrm>
            <a:off x="1129010" y="891376"/>
            <a:ext cx="9952834" cy="523220"/>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Respecto del tiempo total que usted estuvo en el centro asistencial desde que entró a urgencia y salió de alta ese día, ¿recuerda aproximadamente cuánto tiempo fue?...</a:t>
            </a:r>
            <a:endParaRPr lang="es-CL" sz="1400" b="1"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endParaRPr>
          </a:p>
        </p:txBody>
      </p:sp>
      <p:graphicFrame>
        <p:nvGraphicFramePr>
          <p:cNvPr id="8" name="12 Gráfico">
            <a:extLst>
              <a:ext uri="{FF2B5EF4-FFF2-40B4-BE49-F238E27FC236}">
                <a16:creationId xmlns:a16="http://schemas.microsoft.com/office/drawing/2014/main" id="{3D1F5C8E-52BA-405A-875D-50AB5BFD945E}"/>
              </a:ext>
            </a:extLst>
          </p:cNvPr>
          <p:cNvGraphicFramePr/>
          <p:nvPr>
            <p:extLst>
              <p:ext uri="{D42A27DB-BD31-4B8C-83A1-F6EECF244321}">
                <p14:modId xmlns:p14="http://schemas.microsoft.com/office/powerpoint/2010/main" val="1934179736"/>
              </p:ext>
            </p:extLst>
          </p:nvPr>
        </p:nvGraphicFramePr>
        <p:xfrm>
          <a:off x="1764680" y="1813064"/>
          <a:ext cx="8315816" cy="42207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a 8"/>
          <p:cNvGraphicFramePr>
            <a:graphicFrameLocks noGrp="1"/>
          </p:cNvGraphicFramePr>
          <p:nvPr/>
        </p:nvGraphicFramePr>
        <p:xfrm>
          <a:off x="2699653" y="1663304"/>
          <a:ext cx="7257146" cy="216000"/>
        </p:xfrm>
        <a:graphic>
          <a:graphicData uri="http://schemas.openxmlformats.org/drawingml/2006/table">
            <a:tbl>
              <a:tblPr>
                <a:tableStyleId>{5C22544A-7EE6-4342-B048-85BDC9FD1C3A}</a:tableStyleId>
              </a:tblPr>
              <a:tblGrid>
                <a:gridCol w="817706">
                  <a:extLst>
                    <a:ext uri="{9D8B030D-6E8A-4147-A177-3AD203B41FA5}">
                      <a16:colId xmlns:a16="http://schemas.microsoft.com/office/drawing/2014/main" val="1471768481"/>
                    </a:ext>
                  </a:extLst>
                </a:gridCol>
                <a:gridCol w="1609860">
                  <a:extLst>
                    <a:ext uri="{9D8B030D-6E8A-4147-A177-3AD203B41FA5}">
                      <a16:colId xmlns:a16="http://schemas.microsoft.com/office/drawing/2014/main" val="1292066050"/>
                    </a:ext>
                  </a:extLst>
                </a:gridCol>
                <a:gridCol w="1609860">
                  <a:extLst>
                    <a:ext uri="{9D8B030D-6E8A-4147-A177-3AD203B41FA5}">
                      <a16:colId xmlns:a16="http://schemas.microsoft.com/office/drawing/2014/main" val="1990711448"/>
                    </a:ext>
                  </a:extLst>
                </a:gridCol>
                <a:gridCol w="1609860">
                  <a:extLst>
                    <a:ext uri="{9D8B030D-6E8A-4147-A177-3AD203B41FA5}">
                      <a16:colId xmlns:a16="http://schemas.microsoft.com/office/drawing/2014/main" val="322378115"/>
                    </a:ext>
                  </a:extLst>
                </a:gridCol>
                <a:gridCol w="1609860">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50" b="0" i="0" u="none" strike="noStrike" dirty="0">
                          <a:solidFill>
                            <a:schemeClr val="bg1">
                              <a:lumMod val="65000"/>
                            </a:schemeClr>
                          </a:solidFill>
                          <a:effectLst/>
                          <a:latin typeface="+mn-lt"/>
                        </a:rPr>
                        <a:t>Base</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1077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372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372</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333</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spTree>
    <p:extLst>
      <p:ext uri="{BB962C8B-B14F-4D97-AF65-F5344CB8AC3E}">
        <p14:creationId xmlns:p14="http://schemas.microsoft.com/office/powerpoint/2010/main" val="3788784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2752968-2B2F-4620-B29A-FDBF8E785358}"/>
              </a:ext>
            </a:extLst>
          </p:cNvPr>
          <p:cNvSpPr>
            <a:spLocks noGrp="1"/>
          </p:cNvSpPr>
          <p:nvPr>
            <p:ph type="ctrTitle"/>
          </p:nvPr>
        </p:nvSpPr>
        <p:spPr>
          <a:xfrm>
            <a:off x="1039368" y="1041400"/>
            <a:ext cx="9144000" cy="2387600"/>
          </a:xfrm>
        </p:spPr>
        <p:txBody>
          <a:bodyPr>
            <a:normAutofit/>
          </a:bodyPr>
          <a:lstStyle/>
          <a:p>
            <a:pPr>
              <a:lnSpc>
                <a:spcPts val="3400"/>
              </a:lnSpc>
            </a:pPr>
            <a:r>
              <a:rPr lang="es-CL" sz="4000" dirty="0"/>
              <a:t>3. </a:t>
            </a:r>
            <a:r>
              <a:rPr lang="es-ES" sz="4000" dirty="0"/>
              <a:t>Problemas</a:t>
            </a:r>
            <a:endParaRPr lang="es-CL" sz="4000" dirty="0"/>
          </a:p>
        </p:txBody>
      </p:sp>
    </p:spTree>
    <p:extLst>
      <p:ext uri="{BB962C8B-B14F-4D97-AF65-F5344CB8AC3E}">
        <p14:creationId xmlns:p14="http://schemas.microsoft.com/office/powerpoint/2010/main" val="2611065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lstStyle/>
          <a:p>
            <a:r>
              <a:rPr lang="es-ES" dirty="0"/>
              <a:t>Tasa de Problemas </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10" y="888632"/>
            <a:ext cx="9021194" cy="523220"/>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¿Tuvo algún problema durante su atención en …(MENCIONAR MUTUALIDAD)?/ ¿Comunicó su problema a …(MENCIONAR MUTUALIDAD)?/¿El problema fue solucionado?</a:t>
            </a:r>
          </a:p>
        </p:txBody>
      </p:sp>
      <p:graphicFrame>
        <p:nvGraphicFramePr>
          <p:cNvPr id="6" name="Object 5"/>
          <p:cNvGraphicFramePr>
            <a:graphicFrameLocks/>
          </p:cNvGraphicFramePr>
          <p:nvPr>
            <p:extLst>
              <p:ext uri="{D42A27DB-BD31-4B8C-83A1-F6EECF244321}">
                <p14:modId xmlns:p14="http://schemas.microsoft.com/office/powerpoint/2010/main" val="4031500101"/>
              </p:ext>
            </p:extLst>
          </p:nvPr>
        </p:nvGraphicFramePr>
        <p:xfrm>
          <a:off x="1591352" y="1399695"/>
          <a:ext cx="4604732" cy="4626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2894453805"/>
              </p:ext>
            </p:extLst>
          </p:nvPr>
        </p:nvGraphicFramePr>
        <p:xfrm>
          <a:off x="530832" y="5293504"/>
          <a:ext cx="5620056" cy="216000"/>
        </p:xfrm>
        <a:graphic>
          <a:graphicData uri="http://schemas.openxmlformats.org/drawingml/2006/table">
            <a:tbl>
              <a:tblPr>
                <a:tableStyleId>{5C22544A-7EE6-4342-B048-85BDC9FD1C3A}</a:tableStyleId>
              </a:tblPr>
              <a:tblGrid>
                <a:gridCol w="1156056">
                  <a:extLst>
                    <a:ext uri="{9D8B030D-6E8A-4147-A177-3AD203B41FA5}">
                      <a16:colId xmlns:a16="http://schemas.microsoft.com/office/drawing/2014/main" val="1471768481"/>
                    </a:ext>
                  </a:extLst>
                </a:gridCol>
                <a:gridCol w="1116000">
                  <a:extLst>
                    <a:ext uri="{9D8B030D-6E8A-4147-A177-3AD203B41FA5}">
                      <a16:colId xmlns:a16="http://schemas.microsoft.com/office/drawing/2014/main" val="1292066050"/>
                    </a:ext>
                  </a:extLst>
                </a:gridCol>
                <a:gridCol w="1116000">
                  <a:extLst>
                    <a:ext uri="{9D8B030D-6E8A-4147-A177-3AD203B41FA5}">
                      <a16:colId xmlns:a16="http://schemas.microsoft.com/office/drawing/2014/main" val="1990711448"/>
                    </a:ext>
                  </a:extLst>
                </a:gridCol>
                <a:gridCol w="1116000">
                  <a:extLst>
                    <a:ext uri="{9D8B030D-6E8A-4147-A177-3AD203B41FA5}">
                      <a16:colId xmlns:a16="http://schemas.microsoft.com/office/drawing/2014/main" val="322378115"/>
                    </a:ext>
                  </a:extLst>
                </a:gridCol>
                <a:gridCol w="1116000">
                  <a:extLst>
                    <a:ext uri="{9D8B030D-6E8A-4147-A177-3AD203B41FA5}">
                      <a16:colId xmlns:a16="http://schemas.microsoft.com/office/drawing/2014/main" val="267973357"/>
                    </a:ext>
                  </a:extLst>
                </a:gridCol>
              </a:tblGrid>
              <a:tr h="2160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0" i="0" u="none" strike="noStrike" dirty="0">
                          <a:solidFill>
                            <a:schemeClr val="bg1"/>
                          </a:solidFill>
                          <a:effectLst/>
                          <a:latin typeface="+mn-lt"/>
                        </a:rPr>
                        <a:t>% Si</a:t>
                      </a:r>
                      <a:r>
                        <a:rPr lang="es-CL" sz="1200" b="0" i="0" u="none" strike="noStrike" baseline="0" dirty="0">
                          <a:solidFill>
                            <a:schemeClr val="bg1"/>
                          </a:solidFill>
                          <a:effectLst/>
                          <a:latin typeface="+mn-lt"/>
                        </a:rPr>
                        <a:t> 2017</a:t>
                      </a:r>
                      <a:endParaRPr lang="es-CL" sz="1200" b="0" i="0" u="none" strike="noStrike" dirty="0">
                        <a:solidFill>
                          <a:schemeClr val="bg1"/>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4B95"/>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11%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10%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11%</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16%</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0000"/>
                  </a:ext>
                </a:extLst>
              </a:tr>
            </a:tbl>
          </a:graphicData>
        </a:graphic>
      </p:graphicFrame>
      <p:cxnSp>
        <p:nvCxnSpPr>
          <p:cNvPr id="10" name="Conector recto 9">
            <a:extLst>
              <a:ext uri="{FF2B5EF4-FFF2-40B4-BE49-F238E27FC236}">
                <a16:creationId xmlns:a16="http://schemas.microsoft.com/office/drawing/2014/main" id="{570C549A-F023-4F39-9FEF-2B80C46ECA3D}"/>
              </a:ext>
            </a:extLst>
          </p:cNvPr>
          <p:cNvCxnSpPr/>
          <p:nvPr/>
        </p:nvCxnSpPr>
        <p:spPr>
          <a:xfrm>
            <a:off x="6343392" y="1830594"/>
            <a:ext cx="0" cy="396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B4B8DFE2-0970-4F73-A6FF-3361976B6C9C}"/>
              </a:ext>
            </a:extLst>
          </p:cNvPr>
          <p:cNvSpPr/>
          <p:nvPr/>
        </p:nvSpPr>
        <p:spPr>
          <a:xfrm>
            <a:off x="1686888" y="1771729"/>
            <a:ext cx="4463999" cy="338554"/>
          </a:xfrm>
          <a:prstGeom prst="rect">
            <a:avLst/>
          </a:prstGeom>
        </p:spPr>
        <p:txBody>
          <a:bodyPr wrap="square">
            <a:spAutoFit/>
          </a:bodyPr>
          <a:lstStyle/>
          <a:p>
            <a:pPr algn="ctr"/>
            <a:r>
              <a:rPr lang="es-CL" sz="1600" b="1" dirty="0">
                <a:solidFill>
                  <a:srgbClr val="444547"/>
                </a:solidFill>
                <a:ea typeface="Open Sans" panose="020B0606030504020204" pitchFamily="34" charset="0"/>
                <a:cs typeface="Open Sans" panose="020B0606030504020204" pitchFamily="34" charset="0"/>
              </a:rPr>
              <a:t>Tuvo un problema</a:t>
            </a:r>
          </a:p>
        </p:txBody>
      </p:sp>
      <p:graphicFrame>
        <p:nvGraphicFramePr>
          <p:cNvPr id="13" name="Object 5"/>
          <p:cNvGraphicFramePr>
            <a:graphicFrameLocks/>
          </p:cNvGraphicFramePr>
          <p:nvPr>
            <p:extLst>
              <p:ext uri="{D42A27DB-BD31-4B8C-83A1-F6EECF244321}">
                <p14:modId xmlns:p14="http://schemas.microsoft.com/office/powerpoint/2010/main" val="302999413"/>
              </p:ext>
            </p:extLst>
          </p:nvPr>
        </p:nvGraphicFramePr>
        <p:xfrm>
          <a:off x="6564336" y="1399695"/>
          <a:ext cx="4604732" cy="4626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240773724"/>
              </p:ext>
            </p:extLst>
          </p:nvPr>
        </p:nvGraphicFramePr>
        <p:xfrm>
          <a:off x="6659872" y="5293504"/>
          <a:ext cx="4464000" cy="216000"/>
        </p:xfrm>
        <a:graphic>
          <a:graphicData uri="http://schemas.openxmlformats.org/drawingml/2006/table">
            <a:tbl>
              <a:tblPr>
                <a:tableStyleId>{5C22544A-7EE6-4342-B048-85BDC9FD1C3A}</a:tableStyleId>
              </a:tblPr>
              <a:tblGrid>
                <a:gridCol w="1116000">
                  <a:extLst>
                    <a:ext uri="{9D8B030D-6E8A-4147-A177-3AD203B41FA5}">
                      <a16:colId xmlns:a16="http://schemas.microsoft.com/office/drawing/2014/main" val="1292066050"/>
                    </a:ext>
                  </a:extLst>
                </a:gridCol>
                <a:gridCol w="1116000">
                  <a:extLst>
                    <a:ext uri="{9D8B030D-6E8A-4147-A177-3AD203B41FA5}">
                      <a16:colId xmlns:a16="http://schemas.microsoft.com/office/drawing/2014/main" val="1990711448"/>
                    </a:ext>
                  </a:extLst>
                </a:gridCol>
                <a:gridCol w="1116000">
                  <a:extLst>
                    <a:ext uri="{9D8B030D-6E8A-4147-A177-3AD203B41FA5}">
                      <a16:colId xmlns:a16="http://schemas.microsoft.com/office/drawing/2014/main" val="322378115"/>
                    </a:ext>
                  </a:extLst>
                </a:gridCol>
                <a:gridCol w="1116000">
                  <a:extLst>
                    <a:ext uri="{9D8B030D-6E8A-4147-A177-3AD203B41FA5}">
                      <a16:colId xmlns:a16="http://schemas.microsoft.com/office/drawing/2014/main" val="267973357"/>
                    </a:ext>
                  </a:extLst>
                </a:gridCol>
              </a:tblGrid>
              <a:tr h="216000">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47%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46%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50%</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tc>
                  <a:txBody>
                    <a:bodyPr/>
                    <a:lstStyle/>
                    <a:p>
                      <a:pPr algn="ctr" fontAlgn="ctr"/>
                      <a:r>
                        <a:rPr lang="es-CL" sz="1200" b="0" i="0" u="none" strike="noStrike" dirty="0">
                          <a:solidFill>
                            <a:schemeClr val="tx1">
                              <a:lumMod val="50000"/>
                              <a:lumOff val="50000"/>
                            </a:schemeClr>
                          </a:solidFill>
                          <a:effectLst/>
                          <a:latin typeface="Calibri" panose="020F0502020204030204" pitchFamily="34" charset="0"/>
                        </a:rPr>
                        <a:t>40%</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F6F8"/>
                    </a:solidFill>
                  </a:tcPr>
                </a:tc>
                <a:extLst>
                  <a:ext uri="{0D108BD9-81ED-4DB2-BD59-A6C34878D82A}">
                    <a16:rowId xmlns:a16="http://schemas.microsoft.com/office/drawing/2014/main" val="10000"/>
                  </a:ext>
                </a:extLst>
              </a:tr>
            </a:tbl>
          </a:graphicData>
        </a:graphic>
      </p:graphicFrame>
      <p:sp>
        <p:nvSpPr>
          <p:cNvPr id="20" name="Rectángulo 19">
            <a:extLst>
              <a:ext uri="{FF2B5EF4-FFF2-40B4-BE49-F238E27FC236}">
                <a16:creationId xmlns:a16="http://schemas.microsoft.com/office/drawing/2014/main" id="{B4B8DFE2-0970-4F73-A6FF-3361976B6C9C}"/>
              </a:ext>
            </a:extLst>
          </p:cNvPr>
          <p:cNvSpPr/>
          <p:nvPr/>
        </p:nvSpPr>
        <p:spPr>
          <a:xfrm>
            <a:off x="6634702" y="1771729"/>
            <a:ext cx="4463999" cy="523220"/>
          </a:xfrm>
          <a:prstGeom prst="rect">
            <a:avLst/>
          </a:prstGeom>
        </p:spPr>
        <p:txBody>
          <a:bodyPr wrap="square">
            <a:spAutoFit/>
          </a:bodyPr>
          <a:lstStyle/>
          <a:p>
            <a:pPr algn="ctr"/>
            <a:r>
              <a:rPr lang="es-CL" sz="1600" b="1" dirty="0">
                <a:solidFill>
                  <a:srgbClr val="444547"/>
                </a:solidFill>
                <a:ea typeface="Open Sans" panose="020B0606030504020204" pitchFamily="34" charset="0"/>
                <a:cs typeface="Open Sans" panose="020B0606030504020204" pitchFamily="34" charset="0"/>
              </a:rPr>
              <a:t>Comunicó su problema</a:t>
            </a:r>
            <a:endParaRPr lang="es-CL" sz="1200" dirty="0">
              <a:solidFill>
                <a:srgbClr val="444547"/>
              </a:solidFill>
              <a:ea typeface="Open Sans" panose="020B0606030504020204" pitchFamily="34" charset="0"/>
              <a:cs typeface="Open Sans" panose="020B0606030504020204" pitchFamily="34" charset="0"/>
            </a:endParaRPr>
          </a:p>
          <a:p>
            <a:pPr algn="ctr"/>
            <a:r>
              <a:rPr lang="es-CL" sz="1200" dirty="0">
                <a:solidFill>
                  <a:srgbClr val="444547"/>
                </a:solidFill>
                <a:ea typeface="Open Sans" panose="020B0606030504020204" pitchFamily="34" charset="0"/>
                <a:cs typeface="Open Sans" panose="020B0606030504020204" pitchFamily="34" charset="0"/>
              </a:rPr>
              <a:t>(Base: tuvieron algún problema)</a:t>
            </a:r>
          </a:p>
        </p:txBody>
      </p:sp>
      <p:cxnSp>
        <p:nvCxnSpPr>
          <p:cNvPr id="32" name="Conector recto de flecha 31"/>
          <p:cNvCxnSpPr/>
          <p:nvPr/>
        </p:nvCxnSpPr>
        <p:spPr>
          <a:xfrm flipV="1">
            <a:off x="2499947" y="3773521"/>
            <a:ext cx="0" cy="191069"/>
          </a:xfrm>
          <a:prstGeom prst="straightConnector1">
            <a:avLst/>
          </a:prstGeom>
          <a:ln w="1905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flipV="1">
            <a:off x="4699511" y="3612018"/>
            <a:ext cx="0" cy="191069"/>
          </a:xfrm>
          <a:prstGeom prst="straightConnector1">
            <a:avLst/>
          </a:prstGeom>
          <a:ln w="1905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1" name="Tabla 20"/>
          <p:cNvGraphicFramePr>
            <a:graphicFrameLocks noGrp="1"/>
          </p:cNvGraphicFramePr>
          <p:nvPr>
            <p:extLst>
              <p:ext uri="{D42A27DB-BD31-4B8C-83A1-F6EECF244321}">
                <p14:modId xmlns:p14="http://schemas.microsoft.com/office/powerpoint/2010/main" val="254578486"/>
              </p:ext>
            </p:extLst>
          </p:nvPr>
        </p:nvGraphicFramePr>
        <p:xfrm>
          <a:off x="1136342" y="2166045"/>
          <a:ext cx="5032881" cy="427931"/>
        </p:xfrm>
        <a:graphic>
          <a:graphicData uri="http://schemas.openxmlformats.org/drawingml/2006/table">
            <a:tbl>
              <a:tblPr>
                <a:tableStyleId>{5C22544A-7EE6-4342-B048-85BDC9FD1C3A}</a:tableStyleId>
              </a:tblPr>
              <a:tblGrid>
                <a:gridCol w="567085">
                  <a:extLst>
                    <a:ext uri="{9D8B030D-6E8A-4147-A177-3AD203B41FA5}">
                      <a16:colId xmlns:a16="http://schemas.microsoft.com/office/drawing/2014/main" val="1471768481"/>
                    </a:ext>
                  </a:extLst>
                </a:gridCol>
                <a:gridCol w="1116449">
                  <a:extLst>
                    <a:ext uri="{9D8B030D-6E8A-4147-A177-3AD203B41FA5}">
                      <a16:colId xmlns:a16="http://schemas.microsoft.com/office/drawing/2014/main" val="1292066050"/>
                    </a:ext>
                  </a:extLst>
                </a:gridCol>
                <a:gridCol w="1116449">
                  <a:extLst>
                    <a:ext uri="{9D8B030D-6E8A-4147-A177-3AD203B41FA5}">
                      <a16:colId xmlns:a16="http://schemas.microsoft.com/office/drawing/2014/main" val="1990711448"/>
                    </a:ext>
                  </a:extLst>
                </a:gridCol>
                <a:gridCol w="1116449">
                  <a:extLst>
                    <a:ext uri="{9D8B030D-6E8A-4147-A177-3AD203B41FA5}">
                      <a16:colId xmlns:a16="http://schemas.microsoft.com/office/drawing/2014/main" val="322378115"/>
                    </a:ext>
                  </a:extLst>
                </a:gridCol>
                <a:gridCol w="1116449">
                  <a:extLst>
                    <a:ext uri="{9D8B030D-6E8A-4147-A177-3AD203B41FA5}">
                      <a16:colId xmlns:a16="http://schemas.microsoft.com/office/drawing/2014/main" val="267973357"/>
                    </a:ext>
                  </a:extLst>
                </a:gridCol>
              </a:tblGrid>
              <a:tr h="42793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50" b="0" i="0" u="none" strike="noStrike" dirty="0">
                          <a:solidFill>
                            <a:schemeClr val="bg1">
                              <a:lumMod val="65000"/>
                            </a:schemeClr>
                          </a:solidFill>
                          <a:effectLst/>
                          <a:latin typeface="+mn-lt"/>
                        </a:rPr>
                        <a:t>Base</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1078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372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372</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334</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210667117"/>
              </p:ext>
            </p:extLst>
          </p:nvPr>
        </p:nvGraphicFramePr>
        <p:xfrm>
          <a:off x="6668089" y="2166045"/>
          <a:ext cx="4465796" cy="427931"/>
        </p:xfrm>
        <a:graphic>
          <a:graphicData uri="http://schemas.openxmlformats.org/drawingml/2006/table">
            <a:tbl>
              <a:tblPr>
                <a:tableStyleId>{5C22544A-7EE6-4342-B048-85BDC9FD1C3A}</a:tableStyleId>
              </a:tblPr>
              <a:tblGrid>
                <a:gridCol w="1116449">
                  <a:extLst>
                    <a:ext uri="{9D8B030D-6E8A-4147-A177-3AD203B41FA5}">
                      <a16:colId xmlns:a16="http://schemas.microsoft.com/office/drawing/2014/main" val="1292066050"/>
                    </a:ext>
                  </a:extLst>
                </a:gridCol>
                <a:gridCol w="1116449">
                  <a:extLst>
                    <a:ext uri="{9D8B030D-6E8A-4147-A177-3AD203B41FA5}">
                      <a16:colId xmlns:a16="http://schemas.microsoft.com/office/drawing/2014/main" val="1990711448"/>
                    </a:ext>
                  </a:extLst>
                </a:gridCol>
                <a:gridCol w="1116449">
                  <a:extLst>
                    <a:ext uri="{9D8B030D-6E8A-4147-A177-3AD203B41FA5}">
                      <a16:colId xmlns:a16="http://schemas.microsoft.com/office/drawing/2014/main" val="322378115"/>
                    </a:ext>
                  </a:extLst>
                </a:gridCol>
                <a:gridCol w="1116449">
                  <a:extLst>
                    <a:ext uri="{9D8B030D-6E8A-4147-A177-3AD203B41FA5}">
                      <a16:colId xmlns:a16="http://schemas.microsoft.com/office/drawing/2014/main" val="267973357"/>
                    </a:ext>
                  </a:extLst>
                </a:gridCol>
              </a:tblGrid>
              <a:tr h="427931">
                <a:tc>
                  <a:txBody>
                    <a:bodyPr/>
                    <a:lstStyle/>
                    <a:p>
                      <a:pPr algn="ctr" fontAlgn="ctr"/>
                      <a:r>
                        <a:rPr lang="es-CL" sz="1050" b="0" i="0" u="none" strike="noStrike" dirty="0">
                          <a:solidFill>
                            <a:schemeClr val="tx1">
                              <a:lumMod val="50000"/>
                              <a:lumOff val="50000"/>
                            </a:schemeClr>
                          </a:solidFill>
                          <a:effectLst/>
                          <a:latin typeface="+mn-lt"/>
                        </a:rPr>
                        <a:t>197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50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90</a:t>
                      </a:r>
                    </a:p>
                  </a:txBody>
                  <a:tcPr marL="9525" marR="9525" marT="9525"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50" b="0" i="0" u="none" strike="noStrike" dirty="0">
                          <a:solidFill>
                            <a:schemeClr val="tx1">
                              <a:lumMod val="50000"/>
                              <a:lumOff val="50000"/>
                            </a:schemeClr>
                          </a:solidFill>
                          <a:effectLst/>
                          <a:latin typeface="+mn-lt"/>
                        </a:rPr>
                        <a:t>57</a:t>
                      </a:r>
                    </a:p>
                  </a:txBody>
                  <a:tcPr marL="9525" marR="9525" marT="9525"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095997"/>
                  </a:ext>
                </a:extLst>
              </a:tr>
            </a:tbl>
          </a:graphicData>
        </a:graphic>
      </p:graphicFrame>
    </p:spTree>
    <p:extLst>
      <p:ext uri="{BB962C8B-B14F-4D97-AF65-F5344CB8AC3E}">
        <p14:creationId xmlns:p14="http://schemas.microsoft.com/office/powerpoint/2010/main" val="3546995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lstStyle/>
          <a:p>
            <a:r>
              <a:rPr lang="es-ES" dirty="0"/>
              <a:t>Tipo de problema</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10" y="888632"/>
            <a:ext cx="9021194" cy="307777"/>
          </a:xfrm>
          <a:prstGeom prst="rect">
            <a:avLst/>
          </a:prstGeom>
          <a:noFill/>
        </p:spPr>
        <p:txBody>
          <a:bodyPr wrap="square" rtlCol="0">
            <a:spAutoFit/>
          </a:bodyPr>
          <a:lstStyle/>
          <a:p>
            <a:pPr algn="ctr"/>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¿Qué problema tuvo?</a:t>
            </a:r>
          </a:p>
        </p:txBody>
      </p:sp>
      <p:graphicFrame>
        <p:nvGraphicFramePr>
          <p:cNvPr id="7" name="Gráfico 6"/>
          <p:cNvGraphicFramePr/>
          <p:nvPr>
            <p:extLst>
              <p:ext uri="{D42A27DB-BD31-4B8C-83A1-F6EECF244321}">
                <p14:modId xmlns:p14="http://schemas.microsoft.com/office/powerpoint/2010/main" val="1998758152"/>
              </p:ext>
            </p:extLst>
          </p:nvPr>
        </p:nvGraphicFramePr>
        <p:xfrm>
          <a:off x="3724739" y="1592075"/>
          <a:ext cx="3358449" cy="43447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362001438"/>
              </p:ext>
            </p:extLst>
          </p:nvPr>
        </p:nvGraphicFramePr>
        <p:xfrm>
          <a:off x="327547" y="1693833"/>
          <a:ext cx="3493826" cy="4104002"/>
        </p:xfrm>
        <a:graphic>
          <a:graphicData uri="http://schemas.openxmlformats.org/drawingml/2006/table">
            <a:tbl>
              <a:tblPr/>
              <a:tblGrid>
                <a:gridCol w="3493826">
                  <a:extLst>
                    <a:ext uri="{9D8B030D-6E8A-4147-A177-3AD203B41FA5}">
                      <a16:colId xmlns:a16="http://schemas.microsoft.com/office/drawing/2014/main" val="3159980253"/>
                    </a:ext>
                  </a:extLst>
                </a:gridCol>
              </a:tblGrid>
              <a:tr h="293143">
                <a:tc>
                  <a:txBody>
                    <a:bodyPr/>
                    <a:lstStyle/>
                    <a:p>
                      <a:pPr algn="r" fontAlgn="b"/>
                      <a:r>
                        <a:rPr lang="es-ES" sz="1300" b="0" i="0" u="none" strike="noStrike" spc="-30" baseline="0" dirty="0">
                          <a:solidFill>
                            <a:schemeClr val="tx1">
                              <a:lumMod val="65000"/>
                              <a:lumOff val="35000"/>
                            </a:schemeClr>
                          </a:solidFill>
                          <a:effectLst/>
                          <a:latin typeface="+mn-lt"/>
                        </a:rPr>
                        <a:t>PROBLEMAS DE ATENCION GENERAL</a:t>
                      </a:r>
                    </a:p>
                  </a:txBody>
                  <a:tcPr marL="4410" marR="4410" marT="0" marB="0" anchor="ctr">
                    <a:lnL>
                      <a:noFill/>
                    </a:lnL>
                    <a:lnR>
                      <a:noFill/>
                    </a:lnR>
                    <a:lnT>
                      <a:noFill/>
                    </a:lnT>
                    <a:lnB>
                      <a:noFill/>
                    </a:lnB>
                  </a:tcPr>
                </a:tc>
                <a:extLst>
                  <a:ext uri="{0D108BD9-81ED-4DB2-BD59-A6C34878D82A}">
                    <a16:rowId xmlns:a16="http://schemas.microsoft.com/office/drawing/2014/main" val="2273912890"/>
                  </a:ext>
                </a:extLst>
              </a:tr>
              <a:tr h="293143">
                <a:tc>
                  <a:txBody>
                    <a:bodyPr/>
                    <a:lstStyle/>
                    <a:p>
                      <a:pPr algn="r" fontAlgn="b"/>
                      <a:r>
                        <a:rPr lang="es-ES" sz="1300" b="0" i="0" u="none" strike="noStrike" spc="-30" baseline="0" dirty="0">
                          <a:solidFill>
                            <a:schemeClr val="tx1">
                              <a:lumMod val="65000"/>
                              <a:lumOff val="35000"/>
                            </a:schemeClr>
                          </a:solidFill>
                          <a:effectLst/>
                          <a:latin typeface="+mn-lt"/>
                        </a:rPr>
                        <a:t>Excesivo tiempo de espera</a:t>
                      </a:r>
                    </a:p>
                  </a:txBody>
                  <a:tcPr marL="4410" marR="4410" marT="0" marB="0" anchor="ctr">
                    <a:lnL>
                      <a:noFill/>
                    </a:lnL>
                    <a:lnR>
                      <a:noFill/>
                    </a:lnR>
                    <a:lnT>
                      <a:noFill/>
                    </a:lnT>
                    <a:lnB>
                      <a:noFill/>
                    </a:lnB>
                  </a:tcPr>
                </a:tc>
                <a:extLst>
                  <a:ext uri="{0D108BD9-81ED-4DB2-BD59-A6C34878D82A}">
                    <a16:rowId xmlns:a16="http://schemas.microsoft.com/office/drawing/2014/main" val="4064814837"/>
                  </a:ext>
                </a:extLst>
              </a:tr>
              <a:tr h="293143">
                <a:tc>
                  <a:txBody>
                    <a:bodyPr/>
                    <a:lstStyle/>
                    <a:p>
                      <a:pPr algn="r" fontAlgn="b"/>
                      <a:r>
                        <a:rPr lang="es-ES" sz="1300" b="0" i="0" u="none" strike="noStrike" spc="-30" baseline="0">
                          <a:solidFill>
                            <a:schemeClr val="tx1">
                              <a:lumMod val="65000"/>
                              <a:lumOff val="35000"/>
                            </a:schemeClr>
                          </a:solidFill>
                          <a:effectLst/>
                          <a:latin typeface="+mn-lt"/>
                        </a:rPr>
                        <a:t>Mala atencion de medicos/no escuchan</a:t>
                      </a:r>
                    </a:p>
                  </a:txBody>
                  <a:tcPr marL="4410" marR="4410" marT="0" marB="0" anchor="ctr">
                    <a:lnL>
                      <a:noFill/>
                    </a:lnL>
                    <a:lnR>
                      <a:noFill/>
                    </a:lnR>
                    <a:lnT>
                      <a:noFill/>
                    </a:lnT>
                    <a:lnB>
                      <a:noFill/>
                    </a:lnB>
                  </a:tcPr>
                </a:tc>
                <a:extLst>
                  <a:ext uri="{0D108BD9-81ED-4DB2-BD59-A6C34878D82A}">
                    <a16:rowId xmlns:a16="http://schemas.microsoft.com/office/drawing/2014/main" val="2942548743"/>
                  </a:ext>
                </a:extLst>
              </a:tr>
              <a:tr h="293143">
                <a:tc>
                  <a:txBody>
                    <a:bodyPr/>
                    <a:lstStyle/>
                    <a:p>
                      <a:pPr algn="r" fontAlgn="b"/>
                      <a:r>
                        <a:rPr lang="es-ES" sz="1300" b="0" i="0" u="none" strike="noStrike" spc="-30" baseline="0">
                          <a:solidFill>
                            <a:schemeClr val="tx1">
                              <a:lumMod val="65000"/>
                              <a:lumOff val="35000"/>
                            </a:schemeClr>
                          </a:solidFill>
                          <a:effectLst/>
                          <a:latin typeface="+mn-lt"/>
                        </a:rPr>
                        <a:t>Mala atención</a:t>
                      </a:r>
                    </a:p>
                  </a:txBody>
                  <a:tcPr marL="4410" marR="4410" marT="0" marB="0" anchor="ctr">
                    <a:lnL>
                      <a:noFill/>
                    </a:lnL>
                    <a:lnR>
                      <a:noFill/>
                    </a:lnR>
                    <a:lnT>
                      <a:noFill/>
                    </a:lnT>
                    <a:lnB>
                      <a:noFill/>
                    </a:lnB>
                  </a:tcPr>
                </a:tc>
                <a:extLst>
                  <a:ext uri="{0D108BD9-81ED-4DB2-BD59-A6C34878D82A}">
                    <a16:rowId xmlns:a16="http://schemas.microsoft.com/office/drawing/2014/main" val="1856435937"/>
                  </a:ext>
                </a:extLst>
              </a:tr>
              <a:tr h="293143">
                <a:tc>
                  <a:txBody>
                    <a:bodyPr/>
                    <a:lstStyle/>
                    <a:p>
                      <a:pPr algn="r" fontAlgn="b"/>
                      <a:r>
                        <a:rPr lang="es-ES" sz="1300" b="0" i="0" u="none" strike="noStrike" spc="-30" baseline="0">
                          <a:solidFill>
                            <a:schemeClr val="tx1">
                              <a:lumMod val="65000"/>
                              <a:lumOff val="35000"/>
                            </a:schemeClr>
                          </a:solidFill>
                          <a:effectLst/>
                          <a:latin typeface="+mn-lt"/>
                        </a:rPr>
                        <a:t>No hay medicos disponibles</a:t>
                      </a:r>
                    </a:p>
                  </a:txBody>
                  <a:tcPr marL="4410" marR="4410" marT="0" marB="0" anchor="ctr">
                    <a:lnL>
                      <a:noFill/>
                    </a:lnL>
                    <a:lnR>
                      <a:noFill/>
                    </a:lnR>
                    <a:lnT>
                      <a:noFill/>
                    </a:lnT>
                    <a:lnB>
                      <a:noFill/>
                    </a:lnB>
                  </a:tcPr>
                </a:tc>
                <a:extLst>
                  <a:ext uri="{0D108BD9-81ED-4DB2-BD59-A6C34878D82A}">
                    <a16:rowId xmlns:a16="http://schemas.microsoft.com/office/drawing/2014/main" val="2590770131"/>
                  </a:ext>
                </a:extLst>
              </a:tr>
              <a:tr h="293143">
                <a:tc>
                  <a:txBody>
                    <a:bodyPr/>
                    <a:lstStyle/>
                    <a:p>
                      <a:pPr algn="r" fontAlgn="b"/>
                      <a:r>
                        <a:rPr lang="es-ES" sz="1300" b="0" i="0" u="none" strike="noStrike" spc="-30" baseline="0">
                          <a:solidFill>
                            <a:schemeClr val="tx1">
                              <a:lumMod val="65000"/>
                              <a:lumOff val="35000"/>
                            </a:schemeClr>
                          </a:solidFill>
                          <a:effectLst/>
                          <a:latin typeface="+mn-lt"/>
                        </a:rPr>
                        <a:t>Atencion lenta</a:t>
                      </a:r>
                    </a:p>
                  </a:txBody>
                  <a:tcPr marL="4410" marR="4410" marT="0" marB="0" anchor="ctr">
                    <a:lnL>
                      <a:noFill/>
                    </a:lnL>
                    <a:lnR>
                      <a:noFill/>
                    </a:lnR>
                    <a:lnT>
                      <a:noFill/>
                    </a:lnT>
                    <a:lnB>
                      <a:noFill/>
                    </a:lnB>
                  </a:tcPr>
                </a:tc>
                <a:extLst>
                  <a:ext uri="{0D108BD9-81ED-4DB2-BD59-A6C34878D82A}">
                    <a16:rowId xmlns:a16="http://schemas.microsoft.com/office/drawing/2014/main" val="5986654"/>
                  </a:ext>
                </a:extLst>
              </a:tr>
              <a:tr h="293143">
                <a:tc>
                  <a:txBody>
                    <a:bodyPr/>
                    <a:lstStyle/>
                    <a:p>
                      <a:pPr algn="r" fontAlgn="b"/>
                      <a:r>
                        <a:rPr lang="es-ES" sz="1300" b="0" i="0" u="none" strike="noStrike" spc="-30" baseline="0">
                          <a:solidFill>
                            <a:schemeClr val="tx1">
                              <a:lumMod val="65000"/>
                              <a:lumOff val="35000"/>
                            </a:schemeClr>
                          </a:solidFill>
                          <a:effectLst/>
                          <a:latin typeface="+mn-lt"/>
                        </a:rPr>
                        <a:t>Personal de atencion poco capacitado</a:t>
                      </a:r>
                    </a:p>
                  </a:txBody>
                  <a:tcPr marL="4410" marR="4410" marT="0" marB="0" anchor="ctr">
                    <a:lnL>
                      <a:noFill/>
                    </a:lnL>
                    <a:lnR>
                      <a:noFill/>
                    </a:lnR>
                    <a:lnT>
                      <a:noFill/>
                    </a:lnT>
                    <a:lnB>
                      <a:noFill/>
                    </a:lnB>
                  </a:tcPr>
                </a:tc>
                <a:extLst>
                  <a:ext uri="{0D108BD9-81ED-4DB2-BD59-A6C34878D82A}">
                    <a16:rowId xmlns:a16="http://schemas.microsoft.com/office/drawing/2014/main" val="1727923120"/>
                  </a:ext>
                </a:extLst>
              </a:tr>
              <a:tr h="293143">
                <a:tc>
                  <a:txBody>
                    <a:bodyPr/>
                    <a:lstStyle/>
                    <a:p>
                      <a:pPr algn="r" fontAlgn="b"/>
                      <a:r>
                        <a:rPr lang="es-ES" sz="1300" b="0" i="0" u="none" strike="noStrike" spc="-30" baseline="0">
                          <a:solidFill>
                            <a:schemeClr val="tx1">
                              <a:lumMod val="65000"/>
                              <a:lumOff val="35000"/>
                            </a:schemeClr>
                          </a:solidFill>
                          <a:effectLst/>
                          <a:latin typeface="+mn-lt"/>
                        </a:rPr>
                        <a:t>NO HAY UN DIAGNOSTICO CERTERO</a:t>
                      </a:r>
                    </a:p>
                  </a:txBody>
                  <a:tcPr marL="4410" marR="4410" marT="0" marB="0" anchor="ctr">
                    <a:lnL>
                      <a:noFill/>
                    </a:lnL>
                    <a:lnR>
                      <a:noFill/>
                    </a:lnR>
                    <a:lnT>
                      <a:noFill/>
                    </a:lnT>
                    <a:lnB>
                      <a:noFill/>
                    </a:lnB>
                  </a:tcPr>
                </a:tc>
                <a:extLst>
                  <a:ext uri="{0D108BD9-81ED-4DB2-BD59-A6C34878D82A}">
                    <a16:rowId xmlns:a16="http://schemas.microsoft.com/office/drawing/2014/main" val="241685676"/>
                  </a:ext>
                </a:extLst>
              </a:tr>
              <a:tr h="293143">
                <a:tc>
                  <a:txBody>
                    <a:bodyPr/>
                    <a:lstStyle/>
                    <a:p>
                      <a:pPr algn="r" fontAlgn="b"/>
                      <a:r>
                        <a:rPr lang="es-ES" sz="1300" b="0" i="0" u="none" strike="noStrike" spc="-30" baseline="0">
                          <a:solidFill>
                            <a:schemeClr val="tx1">
                              <a:lumMod val="65000"/>
                              <a:lumOff val="35000"/>
                            </a:schemeClr>
                          </a:solidFill>
                          <a:effectLst/>
                          <a:latin typeface="+mn-lt"/>
                        </a:rPr>
                        <a:t>No realizan procedimiento adecuado</a:t>
                      </a:r>
                    </a:p>
                  </a:txBody>
                  <a:tcPr marL="4410" marR="4410" marT="0" marB="0" anchor="ctr">
                    <a:lnL>
                      <a:noFill/>
                    </a:lnL>
                    <a:lnR>
                      <a:noFill/>
                    </a:lnR>
                    <a:lnT>
                      <a:noFill/>
                    </a:lnT>
                    <a:lnB>
                      <a:noFill/>
                    </a:lnB>
                  </a:tcPr>
                </a:tc>
                <a:extLst>
                  <a:ext uri="{0D108BD9-81ED-4DB2-BD59-A6C34878D82A}">
                    <a16:rowId xmlns:a16="http://schemas.microsoft.com/office/drawing/2014/main" val="2691492850"/>
                  </a:ext>
                </a:extLst>
              </a:tr>
              <a:tr h="293143">
                <a:tc>
                  <a:txBody>
                    <a:bodyPr/>
                    <a:lstStyle/>
                    <a:p>
                      <a:pPr algn="r" fontAlgn="b"/>
                      <a:r>
                        <a:rPr lang="es-ES" sz="1300" b="0" i="0" u="none" strike="noStrike" spc="-30" baseline="0" dirty="0">
                          <a:solidFill>
                            <a:schemeClr val="tx1">
                              <a:lumMod val="65000"/>
                              <a:lumOff val="35000"/>
                            </a:schemeClr>
                          </a:solidFill>
                          <a:effectLst/>
                          <a:latin typeface="+mn-lt"/>
                        </a:rPr>
                        <a:t>Dan diagnostico Errado / poco certero</a:t>
                      </a:r>
                    </a:p>
                  </a:txBody>
                  <a:tcPr marL="4410" marR="4410" marT="0" marB="0" anchor="ctr">
                    <a:lnL>
                      <a:noFill/>
                    </a:lnL>
                    <a:lnR>
                      <a:noFill/>
                    </a:lnR>
                    <a:lnT>
                      <a:noFill/>
                    </a:lnT>
                    <a:lnB>
                      <a:noFill/>
                    </a:lnB>
                  </a:tcPr>
                </a:tc>
                <a:extLst>
                  <a:ext uri="{0D108BD9-81ED-4DB2-BD59-A6C34878D82A}">
                    <a16:rowId xmlns:a16="http://schemas.microsoft.com/office/drawing/2014/main" val="2738456022"/>
                  </a:ext>
                </a:extLst>
              </a:tr>
              <a:tr h="293143">
                <a:tc>
                  <a:txBody>
                    <a:bodyPr/>
                    <a:lstStyle/>
                    <a:p>
                      <a:pPr algn="r" fontAlgn="b"/>
                      <a:r>
                        <a:rPr lang="es-ES" sz="1300" b="0" i="0" u="none" strike="noStrike" spc="-30" baseline="0" dirty="0">
                          <a:solidFill>
                            <a:schemeClr val="tx1">
                              <a:lumMod val="65000"/>
                              <a:lumOff val="35000"/>
                            </a:schemeClr>
                          </a:solidFill>
                          <a:effectLst/>
                          <a:latin typeface="+mn-lt"/>
                        </a:rPr>
                        <a:t>No hacen una revisión para dar un diagnostico</a:t>
                      </a:r>
                    </a:p>
                  </a:txBody>
                  <a:tcPr marL="4410" marR="4410" marT="0" marB="0" anchor="ctr">
                    <a:lnL>
                      <a:noFill/>
                    </a:lnL>
                    <a:lnR>
                      <a:noFill/>
                    </a:lnR>
                    <a:lnT>
                      <a:noFill/>
                    </a:lnT>
                    <a:lnB>
                      <a:noFill/>
                    </a:lnB>
                  </a:tcPr>
                </a:tc>
                <a:extLst>
                  <a:ext uri="{0D108BD9-81ED-4DB2-BD59-A6C34878D82A}">
                    <a16:rowId xmlns:a16="http://schemas.microsoft.com/office/drawing/2014/main" val="3088869704"/>
                  </a:ext>
                </a:extLst>
              </a:tr>
              <a:tr h="293143">
                <a:tc>
                  <a:txBody>
                    <a:bodyPr/>
                    <a:lstStyle/>
                    <a:p>
                      <a:pPr algn="r" fontAlgn="b"/>
                      <a:r>
                        <a:rPr lang="es-ES" sz="1300" b="0" i="0" u="none" strike="noStrike" spc="-30" baseline="0">
                          <a:solidFill>
                            <a:schemeClr val="tx1">
                              <a:lumMod val="65000"/>
                              <a:lumOff val="35000"/>
                            </a:schemeClr>
                          </a:solidFill>
                          <a:effectLst/>
                          <a:latin typeface="+mn-lt"/>
                        </a:rPr>
                        <a:t>NO HAY SEGUIMNIENTO DEL  PACIENTE</a:t>
                      </a:r>
                    </a:p>
                  </a:txBody>
                  <a:tcPr marL="4410" marR="4410" marT="0" marB="0" anchor="ctr">
                    <a:lnL>
                      <a:noFill/>
                    </a:lnL>
                    <a:lnR>
                      <a:noFill/>
                    </a:lnR>
                    <a:lnT>
                      <a:noFill/>
                    </a:lnT>
                    <a:lnB>
                      <a:noFill/>
                    </a:lnB>
                  </a:tcPr>
                </a:tc>
                <a:extLst>
                  <a:ext uri="{0D108BD9-81ED-4DB2-BD59-A6C34878D82A}">
                    <a16:rowId xmlns:a16="http://schemas.microsoft.com/office/drawing/2014/main" val="3730565816"/>
                  </a:ext>
                </a:extLst>
              </a:tr>
              <a:tr h="293143">
                <a:tc>
                  <a:txBody>
                    <a:bodyPr/>
                    <a:lstStyle/>
                    <a:p>
                      <a:pPr algn="r" fontAlgn="b"/>
                      <a:r>
                        <a:rPr lang="es-ES" sz="1300" b="0" i="0" u="none" strike="noStrike" spc="-30" baseline="0" dirty="0">
                          <a:solidFill>
                            <a:schemeClr val="tx1">
                              <a:lumMod val="65000"/>
                              <a:lumOff val="35000"/>
                            </a:schemeClr>
                          </a:solidFill>
                          <a:effectLst/>
                          <a:latin typeface="+mn-lt"/>
                        </a:rPr>
                        <a:t>Dan el alta sin verificar la recuperación del paciente</a:t>
                      </a:r>
                    </a:p>
                  </a:txBody>
                  <a:tcPr marL="4410" marR="4410" marT="0" marB="0" anchor="ctr">
                    <a:lnL>
                      <a:noFill/>
                    </a:lnL>
                    <a:lnR>
                      <a:noFill/>
                    </a:lnR>
                    <a:lnT>
                      <a:noFill/>
                    </a:lnT>
                    <a:lnB>
                      <a:noFill/>
                    </a:lnB>
                  </a:tcPr>
                </a:tc>
                <a:extLst>
                  <a:ext uri="{0D108BD9-81ED-4DB2-BD59-A6C34878D82A}">
                    <a16:rowId xmlns:a16="http://schemas.microsoft.com/office/drawing/2014/main" val="140052609"/>
                  </a:ext>
                </a:extLst>
              </a:tr>
              <a:tr h="293143">
                <a:tc>
                  <a:txBody>
                    <a:bodyPr/>
                    <a:lstStyle/>
                    <a:p>
                      <a:pPr algn="r" fontAlgn="b"/>
                      <a:r>
                        <a:rPr lang="es-ES" sz="1300" b="0" i="0" u="none" strike="noStrike" spc="-30" baseline="0" dirty="0">
                          <a:solidFill>
                            <a:schemeClr val="tx1">
                              <a:lumMod val="65000"/>
                              <a:lumOff val="35000"/>
                            </a:schemeClr>
                          </a:solidFill>
                          <a:effectLst/>
                          <a:latin typeface="+mn-lt"/>
                        </a:rPr>
                        <a:t>No dan licencia siendo necesario</a:t>
                      </a:r>
                    </a:p>
                  </a:txBody>
                  <a:tcPr marL="4410" marR="4410" marT="0" marB="0" anchor="ctr">
                    <a:lnL>
                      <a:noFill/>
                    </a:lnL>
                    <a:lnR>
                      <a:noFill/>
                    </a:lnR>
                    <a:lnT>
                      <a:noFill/>
                    </a:lnT>
                    <a:lnB>
                      <a:noFill/>
                    </a:lnB>
                  </a:tcPr>
                </a:tc>
                <a:extLst>
                  <a:ext uri="{0D108BD9-81ED-4DB2-BD59-A6C34878D82A}">
                    <a16:rowId xmlns:a16="http://schemas.microsoft.com/office/drawing/2014/main" val="2346200894"/>
                  </a:ext>
                </a:extLst>
              </a:tr>
            </a:tbl>
          </a:graphicData>
        </a:graphic>
      </p:graphicFrame>
      <p:graphicFrame>
        <p:nvGraphicFramePr>
          <p:cNvPr id="37" name="Gráfico 36"/>
          <p:cNvGraphicFramePr/>
          <p:nvPr>
            <p:extLst>
              <p:ext uri="{D42A27DB-BD31-4B8C-83A1-F6EECF244321}">
                <p14:modId xmlns:p14="http://schemas.microsoft.com/office/powerpoint/2010/main" val="3589495062"/>
              </p:ext>
            </p:extLst>
          </p:nvPr>
        </p:nvGraphicFramePr>
        <p:xfrm>
          <a:off x="9333974" y="1892330"/>
          <a:ext cx="3358449" cy="43447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Tabla 37"/>
          <p:cNvGraphicFramePr>
            <a:graphicFrameLocks noGrp="1"/>
          </p:cNvGraphicFramePr>
          <p:nvPr>
            <p:extLst>
              <p:ext uri="{D42A27DB-BD31-4B8C-83A1-F6EECF244321}">
                <p14:modId xmlns:p14="http://schemas.microsoft.com/office/powerpoint/2010/main" val="2705852008"/>
              </p:ext>
            </p:extLst>
          </p:nvPr>
        </p:nvGraphicFramePr>
        <p:xfrm>
          <a:off x="5939035" y="2011764"/>
          <a:ext cx="3480736" cy="3781410"/>
        </p:xfrm>
        <a:graphic>
          <a:graphicData uri="http://schemas.openxmlformats.org/drawingml/2006/table">
            <a:tbl>
              <a:tblPr/>
              <a:tblGrid>
                <a:gridCol w="3480736">
                  <a:extLst>
                    <a:ext uri="{9D8B030D-6E8A-4147-A177-3AD203B41FA5}">
                      <a16:colId xmlns:a16="http://schemas.microsoft.com/office/drawing/2014/main" val="3159980253"/>
                    </a:ext>
                  </a:extLst>
                </a:gridCol>
              </a:tblGrid>
              <a:tr h="291600">
                <a:tc>
                  <a:txBody>
                    <a:bodyPr/>
                    <a:lstStyle/>
                    <a:p>
                      <a:pPr algn="r" fontAlgn="b"/>
                      <a:r>
                        <a:rPr lang="es-ES" sz="1300" b="0" i="0" u="none" strike="noStrike" kern="1200" spc="-30" baseline="0" dirty="0">
                          <a:solidFill>
                            <a:schemeClr val="tx1">
                              <a:lumMod val="65000"/>
                              <a:lumOff val="35000"/>
                            </a:schemeClr>
                          </a:solidFill>
                          <a:effectLst/>
                          <a:latin typeface="+mn-lt"/>
                          <a:ea typeface="+mn-ea"/>
                          <a:cs typeface="+mn-cs"/>
                        </a:rPr>
                        <a:t>MALA INFORMACION</a:t>
                      </a:r>
                    </a:p>
                  </a:txBody>
                  <a:tcPr marL="9525" marR="9525" marT="9525" marB="0" anchor="ctr">
                    <a:lnL>
                      <a:noFill/>
                    </a:lnL>
                    <a:lnR>
                      <a:noFill/>
                    </a:lnR>
                    <a:lnT>
                      <a:noFill/>
                    </a:lnT>
                    <a:lnB>
                      <a:noFill/>
                    </a:lnB>
                  </a:tcPr>
                </a:tc>
                <a:extLst>
                  <a:ext uri="{0D108BD9-81ED-4DB2-BD59-A6C34878D82A}">
                    <a16:rowId xmlns:a16="http://schemas.microsoft.com/office/drawing/2014/main" val="2273912890"/>
                  </a:ext>
                </a:extLst>
              </a:tr>
              <a:tr h="252000">
                <a:tc>
                  <a:txBody>
                    <a:bodyPr/>
                    <a:lstStyle/>
                    <a:p>
                      <a:pPr algn="r" fontAlgn="b"/>
                      <a:r>
                        <a:rPr lang="es-ES" sz="1300" b="0" i="0" u="none" strike="noStrike" kern="1200" spc="-30" baseline="0" dirty="0">
                          <a:solidFill>
                            <a:schemeClr val="tx1">
                              <a:lumMod val="65000"/>
                              <a:lumOff val="35000"/>
                            </a:schemeClr>
                          </a:solidFill>
                          <a:effectLst/>
                          <a:latin typeface="+mn-lt"/>
                          <a:ea typeface="+mn-ea"/>
                          <a:cs typeface="+mn-cs"/>
                        </a:rPr>
                        <a:t>Falta de información</a:t>
                      </a:r>
                    </a:p>
                  </a:txBody>
                  <a:tcPr marL="9525" marR="9525" marT="9525" marB="0" anchor="ctr">
                    <a:lnL>
                      <a:noFill/>
                    </a:lnL>
                    <a:lnR>
                      <a:noFill/>
                    </a:lnR>
                    <a:lnT>
                      <a:noFill/>
                    </a:lnT>
                    <a:lnB>
                      <a:noFill/>
                    </a:lnB>
                  </a:tcPr>
                </a:tc>
                <a:extLst>
                  <a:ext uri="{0D108BD9-81ED-4DB2-BD59-A6C34878D82A}">
                    <a16:rowId xmlns:a16="http://schemas.microsoft.com/office/drawing/2014/main" val="4064814837"/>
                  </a:ext>
                </a:extLst>
              </a:tr>
              <a:tr h="396000">
                <a:tc>
                  <a:txBody>
                    <a:bodyPr/>
                    <a:lstStyle/>
                    <a:p>
                      <a:pPr algn="r" fontAlgn="b"/>
                      <a:r>
                        <a:rPr lang="es-ES" sz="1300" b="0" i="0" u="none" strike="noStrike" kern="1200" spc="-30" baseline="0" dirty="0">
                          <a:solidFill>
                            <a:schemeClr val="tx1">
                              <a:lumMod val="65000"/>
                              <a:lumOff val="35000"/>
                            </a:schemeClr>
                          </a:solidFill>
                          <a:effectLst/>
                          <a:latin typeface="+mn-lt"/>
                          <a:ea typeface="+mn-ea"/>
                          <a:cs typeface="+mn-cs"/>
                        </a:rPr>
                        <a:t>PROBLEMAS DE ATENCION ESPECIALISTAS / PROFESIONALES</a:t>
                      </a:r>
                    </a:p>
                  </a:txBody>
                  <a:tcPr marL="9525" marR="9525" marT="9525" marB="0" anchor="b">
                    <a:lnL>
                      <a:noFill/>
                    </a:lnL>
                    <a:lnR>
                      <a:noFill/>
                    </a:lnR>
                    <a:lnT>
                      <a:noFill/>
                    </a:lnT>
                    <a:lnB>
                      <a:noFill/>
                    </a:lnB>
                  </a:tcPr>
                </a:tc>
                <a:extLst>
                  <a:ext uri="{0D108BD9-81ED-4DB2-BD59-A6C34878D82A}">
                    <a16:rowId xmlns:a16="http://schemas.microsoft.com/office/drawing/2014/main" val="2942548743"/>
                  </a:ext>
                </a:extLst>
              </a:tr>
              <a:tr h="180000">
                <a:tc>
                  <a:txBody>
                    <a:bodyPr/>
                    <a:lstStyle/>
                    <a:p>
                      <a:pPr algn="r" fontAlgn="b"/>
                      <a:r>
                        <a:rPr lang="es-ES" sz="1300" b="0" i="0" u="none" strike="noStrike" kern="1200" spc="-30" baseline="0" dirty="0">
                          <a:solidFill>
                            <a:schemeClr val="tx1">
                              <a:lumMod val="65000"/>
                              <a:lumOff val="35000"/>
                            </a:schemeClr>
                          </a:solidFill>
                          <a:effectLst/>
                          <a:latin typeface="+mn-lt"/>
                          <a:ea typeface="+mn-ea"/>
                          <a:cs typeface="+mn-cs"/>
                        </a:rPr>
                        <a:t>Desorganización administrativa</a:t>
                      </a:r>
                    </a:p>
                  </a:txBody>
                  <a:tcPr marL="9525" marR="9525" marT="9525" marB="0" anchor="ctr">
                    <a:lnL>
                      <a:noFill/>
                    </a:lnL>
                    <a:lnR>
                      <a:noFill/>
                    </a:lnR>
                    <a:lnT>
                      <a:noFill/>
                    </a:lnT>
                    <a:lnB>
                      <a:noFill/>
                    </a:lnB>
                  </a:tcPr>
                </a:tc>
                <a:extLst>
                  <a:ext uri="{0D108BD9-81ED-4DB2-BD59-A6C34878D82A}">
                    <a16:rowId xmlns:a16="http://schemas.microsoft.com/office/drawing/2014/main" val="1856435937"/>
                  </a:ext>
                </a:extLst>
              </a:tr>
              <a:tr h="291600">
                <a:tc>
                  <a:txBody>
                    <a:bodyPr/>
                    <a:lstStyle/>
                    <a:p>
                      <a:pPr algn="r" fontAlgn="b"/>
                      <a:r>
                        <a:rPr lang="es-ES" sz="1300" b="0" i="0" u="none" strike="noStrike" kern="1200" spc="-30" baseline="0" dirty="0">
                          <a:solidFill>
                            <a:schemeClr val="tx1">
                              <a:lumMod val="65000"/>
                              <a:lumOff val="35000"/>
                            </a:schemeClr>
                          </a:solidFill>
                          <a:effectLst/>
                          <a:latin typeface="+mn-lt"/>
                          <a:ea typeface="+mn-ea"/>
                          <a:cs typeface="+mn-cs"/>
                        </a:rPr>
                        <a:t>Mala atención de enfermeras</a:t>
                      </a:r>
                    </a:p>
                  </a:txBody>
                  <a:tcPr marL="9525" marR="9525" marT="9525" marB="0" anchor="ctr">
                    <a:lnL>
                      <a:noFill/>
                    </a:lnL>
                    <a:lnR>
                      <a:noFill/>
                    </a:lnR>
                    <a:lnT>
                      <a:noFill/>
                    </a:lnT>
                    <a:lnB>
                      <a:noFill/>
                    </a:lnB>
                  </a:tcPr>
                </a:tc>
                <a:extLst>
                  <a:ext uri="{0D108BD9-81ED-4DB2-BD59-A6C34878D82A}">
                    <a16:rowId xmlns:a16="http://schemas.microsoft.com/office/drawing/2014/main" val="2590770131"/>
                  </a:ext>
                </a:extLst>
              </a:tr>
              <a:tr h="291600">
                <a:tc>
                  <a:txBody>
                    <a:bodyPr/>
                    <a:lstStyle/>
                    <a:p>
                      <a:pPr algn="r" fontAlgn="b"/>
                      <a:r>
                        <a:rPr lang="es-ES" sz="1300" b="0" i="0" u="none" strike="noStrike" kern="1200" spc="-30" baseline="0" dirty="0">
                          <a:solidFill>
                            <a:schemeClr val="tx1">
                              <a:lumMod val="65000"/>
                              <a:lumOff val="35000"/>
                            </a:schemeClr>
                          </a:solidFill>
                          <a:effectLst/>
                          <a:latin typeface="+mn-lt"/>
                          <a:ea typeface="+mn-ea"/>
                          <a:cs typeface="+mn-cs"/>
                        </a:rPr>
                        <a:t>PROBLEMAS CON PAGO DE LICENCIAS</a:t>
                      </a:r>
                    </a:p>
                  </a:txBody>
                  <a:tcPr marL="9525" marR="9525" marT="9525" marB="0" anchor="ctr">
                    <a:lnL>
                      <a:noFill/>
                    </a:lnL>
                    <a:lnR>
                      <a:noFill/>
                    </a:lnR>
                    <a:lnT>
                      <a:noFill/>
                    </a:lnT>
                    <a:lnB>
                      <a:noFill/>
                    </a:lnB>
                  </a:tcPr>
                </a:tc>
                <a:extLst>
                  <a:ext uri="{0D108BD9-81ED-4DB2-BD59-A6C34878D82A}">
                    <a16:rowId xmlns:a16="http://schemas.microsoft.com/office/drawing/2014/main" val="5986654"/>
                  </a:ext>
                </a:extLst>
              </a:tr>
              <a:tr h="291600">
                <a:tc>
                  <a:txBody>
                    <a:bodyPr/>
                    <a:lstStyle/>
                    <a:p>
                      <a:pPr algn="r" fontAlgn="b"/>
                      <a:r>
                        <a:rPr lang="es-ES" sz="1300" b="0" i="0" u="none" strike="noStrike" kern="1200" spc="-30" baseline="0" dirty="0">
                          <a:solidFill>
                            <a:schemeClr val="tx1">
                              <a:lumMod val="65000"/>
                              <a:lumOff val="35000"/>
                            </a:schemeClr>
                          </a:solidFill>
                          <a:effectLst/>
                          <a:latin typeface="+mn-lt"/>
                          <a:ea typeface="+mn-ea"/>
                          <a:cs typeface="+mn-cs"/>
                        </a:rPr>
                        <a:t>Retraso en pago de licencia/</a:t>
                      </a:r>
                    </a:p>
                  </a:txBody>
                  <a:tcPr marL="9525" marR="9525" marT="9525" marB="0" anchor="ctr">
                    <a:lnL>
                      <a:noFill/>
                    </a:lnL>
                    <a:lnR>
                      <a:noFill/>
                    </a:lnR>
                    <a:lnT>
                      <a:noFill/>
                    </a:lnT>
                    <a:lnB>
                      <a:noFill/>
                    </a:lnB>
                  </a:tcPr>
                </a:tc>
                <a:extLst>
                  <a:ext uri="{0D108BD9-81ED-4DB2-BD59-A6C34878D82A}">
                    <a16:rowId xmlns:a16="http://schemas.microsoft.com/office/drawing/2014/main" val="1727923120"/>
                  </a:ext>
                </a:extLst>
              </a:tr>
              <a:tr h="291600">
                <a:tc>
                  <a:txBody>
                    <a:bodyPr/>
                    <a:lstStyle/>
                    <a:p>
                      <a:pPr algn="r" fontAlgn="b"/>
                      <a:r>
                        <a:rPr lang="es-ES" sz="1300" b="0" i="0" u="none" strike="noStrike" kern="1200" spc="-30" baseline="0" dirty="0">
                          <a:solidFill>
                            <a:schemeClr val="tx1">
                              <a:lumMod val="65000"/>
                              <a:lumOff val="35000"/>
                            </a:schemeClr>
                          </a:solidFill>
                          <a:effectLst/>
                          <a:latin typeface="+mn-lt"/>
                          <a:ea typeface="+mn-ea"/>
                          <a:cs typeface="+mn-cs"/>
                        </a:rPr>
                        <a:t>No hacen el pago completo de la licencia</a:t>
                      </a:r>
                    </a:p>
                  </a:txBody>
                  <a:tcPr marL="9525" marR="9525" marT="9525" marB="0" anchor="ctr">
                    <a:lnL>
                      <a:noFill/>
                    </a:lnL>
                    <a:lnR>
                      <a:noFill/>
                    </a:lnR>
                    <a:lnT>
                      <a:noFill/>
                    </a:lnT>
                    <a:lnB>
                      <a:noFill/>
                    </a:lnB>
                  </a:tcPr>
                </a:tc>
                <a:extLst>
                  <a:ext uri="{0D108BD9-81ED-4DB2-BD59-A6C34878D82A}">
                    <a16:rowId xmlns:a16="http://schemas.microsoft.com/office/drawing/2014/main" val="241685676"/>
                  </a:ext>
                </a:extLst>
              </a:tr>
              <a:tr h="291600">
                <a:tc>
                  <a:txBody>
                    <a:bodyPr/>
                    <a:lstStyle/>
                    <a:p>
                      <a:pPr algn="r" fontAlgn="b"/>
                      <a:r>
                        <a:rPr lang="es-ES" sz="1300" b="0" i="0" u="none" strike="noStrike" kern="1200" spc="-30" baseline="0" dirty="0">
                          <a:solidFill>
                            <a:schemeClr val="tx1">
                              <a:lumMod val="65000"/>
                              <a:lumOff val="35000"/>
                            </a:schemeClr>
                          </a:solidFill>
                          <a:effectLst/>
                          <a:latin typeface="+mn-lt"/>
                          <a:ea typeface="+mn-ea"/>
                          <a:cs typeface="+mn-cs"/>
                        </a:rPr>
                        <a:t>PROBLEMAS TRANSPORTE /TRASLADO DE PACIENTES</a:t>
                      </a:r>
                    </a:p>
                  </a:txBody>
                  <a:tcPr marL="9525" marR="9525" marT="9525" marB="0" anchor="ctr">
                    <a:lnL>
                      <a:noFill/>
                    </a:lnL>
                    <a:lnR>
                      <a:noFill/>
                    </a:lnR>
                    <a:lnT>
                      <a:noFill/>
                    </a:lnT>
                    <a:lnB>
                      <a:noFill/>
                    </a:lnB>
                  </a:tcPr>
                </a:tc>
                <a:extLst>
                  <a:ext uri="{0D108BD9-81ED-4DB2-BD59-A6C34878D82A}">
                    <a16:rowId xmlns:a16="http://schemas.microsoft.com/office/drawing/2014/main" val="2691492850"/>
                  </a:ext>
                </a:extLst>
              </a:tr>
              <a:tr h="291600">
                <a:tc>
                  <a:txBody>
                    <a:bodyPr/>
                    <a:lstStyle/>
                    <a:p>
                      <a:pPr algn="r" fontAlgn="b"/>
                      <a:r>
                        <a:rPr lang="es-ES" sz="1300" b="0" i="0" u="none" strike="noStrike" kern="1200" spc="-30" baseline="0" dirty="0">
                          <a:solidFill>
                            <a:schemeClr val="tx1">
                              <a:lumMod val="65000"/>
                              <a:lumOff val="35000"/>
                            </a:schemeClr>
                          </a:solidFill>
                          <a:effectLst/>
                          <a:latin typeface="+mn-lt"/>
                          <a:ea typeface="+mn-ea"/>
                          <a:cs typeface="+mn-cs"/>
                        </a:rPr>
                        <a:t>El transporte no cumple los horarios estipulados</a:t>
                      </a:r>
                    </a:p>
                  </a:txBody>
                  <a:tcPr marL="9525" marR="9525" marT="9525" marB="0" anchor="ctr">
                    <a:lnL>
                      <a:noFill/>
                    </a:lnL>
                    <a:lnR>
                      <a:noFill/>
                    </a:lnR>
                    <a:lnT>
                      <a:noFill/>
                    </a:lnT>
                    <a:lnB>
                      <a:noFill/>
                    </a:lnB>
                  </a:tcPr>
                </a:tc>
                <a:extLst>
                  <a:ext uri="{0D108BD9-81ED-4DB2-BD59-A6C34878D82A}">
                    <a16:rowId xmlns:a16="http://schemas.microsoft.com/office/drawing/2014/main" val="2738456022"/>
                  </a:ext>
                </a:extLst>
              </a:tr>
              <a:tr h="291600">
                <a:tc>
                  <a:txBody>
                    <a:bodyPr/>
                    <a:lstStyle/>
                    <a:p>
                      <a:pPr algn="r" fontAlgn="b"/>
                      <a:r>
                        <a:rPr lang="es-ES" sz="1300" b="0" i="0" u="none" strike="noStrike" kern="1200" spc="-30" baseline="0" dirty="0">
                          <a:solidFill>
                            <a:schemeClr val="tx1">
                              <a:lumMod val="65000"/>
                              <a:lumOff val="35000"/>
                            </a:schemeClr>
                          </a:solidFill>
                          <a:effectLst/>
                          <a:latin typeface="+mn-lt"/>
                          <a:ea typeface="+mn-ea"/>
                          <a:cs typeface="+mn-cs"/>
                        </a:rPr>
                        <a:t>MAL SERVICIO DE FARMACIA</a:t>
                      </a:r>
                    </a:p>
                  </a:txBody>
                  <a:tcPr marL="9525" marR="9525" marT="9525" marB="0" anchor="ctr">
                    <a:lnL>
                      <a:noFill/>
                    </a:lnL>
                    <a:lnR>
                      <a:noFill/>
                    </a:lnR>
                    <a:lnT>
                      <a:noFill/>
                    </a:lnT>
                    <a:lnB>
                      <a:noFill/>
                    </a:lnB>
                  </a:tcPr>
                </a:tc>
                <a:extLst>
                  <a:ext uri="{0D108BD9-81ED-4DB2-BD59-A6C34878D82A}">
                    <a16:rowId xmlns:a16="http://schemas.microsoft.com/office/drawing/2014/main" val="3088869704"/>
                  </a:ext>
                </a:extLst>
              </a:tr>
              <a:tr h="291600">
                <a:tc>
                  <a:txBody>
                    <a:bodyPr/>
                    <a:lstStyle/>
                    <a:p>
                      <a:pPr algn="r" fontAlgn="b"/>
                      <a:r>
                        <a:rPr lang="es-ES" sz="1300" b="0" i="0" u="none" strike="noStrike" kern="1200" spc="-30" baseline="0" dirty="0">
                          <a:solidFill>
                            <a:schemeClr val="tx1">
                              <a:lumMod val="65000"/>
                              <a:lumOff val="35000"/>
                            </a:schemeClr>
                          </a:solidFill>
                          <a:effectLst/>
                          <a:latin typeface="+mn-lt"/>
                          <a:ea typeface="+mn-ea"/>
                          <a:cs typeface="+mn-cs"/>
                        </a:rPr>
                        <a:t>No hay stock de medicamentos</a:t>
                      </a:r>
                    </a:p>
                  </a:txBody>
                  <a:tcPr marL="9525" marR="9525" marT="9525" marB="0" anchor="ctr">
                    <a:lnL>
                      <a:noFill/>
                    </a:lnL>
                    <a:lnR>
                      <a:noFill/>
                    </a:lnR>
                    <a:lnT>
                      <a:noFill/>
                    </a:lnT>
                    <a:lnB>
                      <a:noFill/>
                    </a:lnB>
                  </a:tcPr>
                </a:tc>
                <a:extLst>
                  <a:ext uri="{0D108BD9-81ED-4DB2-BD59-A6C34878D82A}">
                    <a16:rowId xmlns:a16="http://schemas.microsoft.com/office/drawing/2014/main" val="3730565816"/>
                  </a:ext>
                </a:extLst>
              </a:tr>
              <a:tr h="291600">
                <a:tc>
                  <a:txBody>
                    <a:bodyPr/>
                    <a:lstStyle/>
                    <a:p>
                      <a:pPr algn="r" fontAlgn="b"/>
                      <a:r>
                        <a:rPr lang="es-ES" sz="1300" b="0" i="0" u="none" strike="noStrike" kern="1200" spc="-30" baseline="0" dirty="0">
                          <a:solidFill>
                            <a:schemeClr val="tx1">
                              <a:lumMod val="65000"/>
                              <a:lumOff val="35000"/>
                            </a:schemeClr>
                          </a:solidFill>
                          <a:effectLst/>
                          <a:latin typeface="+mn-lt"/>
                          <a:ea typeface="+mn-ea"/>
                          <a:cs typeface="+mn-cs"/>
                        </a:rPr>
                        <a:t>Mucha espera en farmacia</a:t>
                      </a:r>
                    </a:p>
                  </a:txBody>
                  <a:tcPr marL="9525" marR="9525" marT="9525" marB="0" anchor="ctr">
                    <a:lnL>
                      <a:noFill/>
                    </a:lnL>
                    <a:lnR>
                      <a:noFill/>
                    </a:lnR>
                    <a:lnT>
                      <a:noFill/>
                    </a:lnT>
                    <a:lnB>
                      <a:noFill/>
                    </a:lnB>
                  </a:tcPr>
                </a:tc>
                <a:extLst>
                  <a:ext uri="{0D108BD9-81ED-4DB2-BD59-A6C34878D82A}">
                    <a16:rowId xmlns:a16="http://schemas.microsoft.com/office/drawing/2014/main" val="140052609"/>
                  </a:ext>
                </a:extLst>
              </a:tr>
            </a:tbl>
          </a:graphicData>
        </a:graphic>
      </p:graphicFrame>
      <p:sp>
        <p:nvSpPr>
          <p:cNvPr id="41" name="CuadroTexto 40">
            <a:extLst>
              <a:ext uri="{FF2B5EF4-FFF2-40B4-BE49-F238E27FC236}">
                <a16:creationId xmlns:a16="http://schemas.microsoft.com/office/drawing/2014/main" id="{EB2C6935-35BE-494D-A468-DDF674171B40}"/>
              </a:ext>
            </a:extLst>
          </p:cNvPr>
          <p:cNvSpPr txBox="1"/>
          <p:nvPr/>
        </p:nvSpPr>
        <p:spPr>
          <a:xfrm>
            <a:off x="363917" y="6049725"/>
            <a:ext cx="4005369" cy="276999"/>
          </a:xfrm>
          <a:prstGeom prst="rect">
            <a:avLst/>
          </a:prstGeom>
          <a:noFill/>
        </p:spPr>
        <p:txBody>
          <a:bodyPr wrap="square" rtlCol="0">
            <a:spAutoFit/>
          </a:bodyPr>
          <a:lstStyle/>
          <a:p>
            <a:r>
              <a:rPr lang="es-CL" sz="1200" dirty="0">
                <a:solidFill>
                  <a:srgbClr val="717274"/>
                </a:solidFill>
                <a:latin typeface="Calibri Light" panose="020F0302020204030204"/>
                <a:ea typeface="Open Sans" panose="020B0606030504020204" pitchFamily="34" charset="0"/>
                <a:cs typeface="Open Sans" panose="020B0606030504020204" pitchFamily="34" charset="0"/>
              </a:rPr>
              <a:t>Base: </a:t>
            </a:r>
            <a:r>
              <a:rPr lang="es-AR" sz="1200" dirty="0">
                <a:solidFill>
                  <a:srgbClr val="717274"/>
                </a:solidFill>
                <a:latin typeface="Calibri Light" panose="020F0302020204030204"/>
                <a:ea typeface="Open Sans" panose="020B0606030504020204" pitchFamily="34" charset="0"/>
                <a:cs typeface="Open Sans" panose="020B0606030504020204" pitchFamily="34" charset="0"/>
              </a:rPr>
              <a:t>Tuvieron algún problema (197 casos)</a:t>
            </a:r>
            <a:endParaRPr lang="es-MX"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5520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98532CB-CA94-4FCE-A7E2-F2A2B791F4AF}"/>
              </a:ext>
            </a:extLst>
          </p:cNvPr>
          <p:cNvSpPr>
            <a:spLocks noGrp="1"/>
          </p:cNvSpPr>
          <p:nvPr>
            <p:ph type="title"/>
          </p:nvPr>
        </p:nvSpPr>
        <p:spPr>
          <a:xfrm>
            <a:off x="1163638" y="425925"/>
            <a:ext cx="9864725" cy="630969"/>
          </a:xfrm>
        </p:spPr>
        <p:txBody>
          <a:bodyPr/>
          <a:lstStyle/>
          <a:p>
            <a:r>
              <a:rPr lang="es-CL" dirty="0"/>
              <a:t>Metodología</a:t>
            </a:r>
          </a:p>
        </p:txBody>
      </p:sp>
      <p:sp>
        <p:nvSpPr>
          <p:cNvPr id="4" name="Rectangle 3">
            <a:extLst>
              <a:ext uri="{FF2B5EF4-FFF2-40B4-BE49-F238E27FC236}">
                <a16:creationId xmlns:a16="http://schemas.microsoft.com/office/drawing/2014/main" id="{A5BD288C-A1CA-455C-A2F0-11E2DCE68108}"/>
              </a:ext>
            </a:extLst>
          </p:cNvPr>
          <p:cNvSpPr txBox="1">
            <a:spLocks noChangeArrowheads="1"/>
          </p:cNvSpPr>
          <p:nvPr/>
        </p:nvSpPr>
        <p:spPr>
          <a:xfrm>
            <a:off x="1833016" y="1766211"/>
            <a:ext cx="8613054" cy="1138773"/>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buClr>
                <a:srgbClr val="952886"/>
              </a:buClr>
              <a:buNone/>
              <a:defRPr/>
            </a:pPr>
            <a:r>
              <a:rPr lang="es-CL" sz="1600" b="1" dirty="0">
                <a:solidFill>
                  <a:srgbClr val="233247"/>
                </a:solidFill>
                <a:ea typeface="Open Sans" panose="020B0606030504020204" pitchFamily="34" charset="0"/>
                <a:cs typeface="Open Sans" panose="020B0606030504020204" pitchFamily="34" charset="0"/>
              </a:rPr>
              <a:t>Muestra</a:t>
            </a:r>
          </a:p>
          <a:p>
            <a:pPr marL="0" indent="0" algn="just">
              <a:spcBef>
                <a:spcPts val="600"/>
              </a:spcBef>
              <a:buNone/>
            </a:pPr>
            <a:r>
              <a:rPr lang="es-MX" sz="1400" dirty="0">
                <a:solidFill>
                  <a:srgbClr val="717274"/>
                </a:solidFill>
                <a:latin typeface="Calibri Light" panose="020F0302020204030204"/>
                <a:ea typeface="Open Sans" panose="020B0606030504020204" pitchFamily="34" charset="0"/>
                <a:cs typeface="Open Sans" panose="020B0606030504020204" pitchFamily="34" charset="0"/>
              </a:rPr>
              <a:t>1.078 </a:t>
            </a:r>
            <a:r>
              <a:rPr lang="es-AR" sz="1400" dirty="0">
                <a:solidFill>
                  <a:srgbClr val="717274"/>
                </a:solidFill>
                <a:latin typeface="Calibri Light" panose="020F0302020204030204"/>
                <a:ea typeface="Open Sans" panose="020B0606030504020204" pitchFamily="34" charset="0"/>
                <a:cs typeface="Open Sans" panose="020B0606030504020204" pitchFamily="34" charset="0"/>
              </a:rPr>
              <a:t>casos en total: 372 casos de ACHS, 372 casos de Mutual, 334 casos de IST, distribuidos por ciudad de la siguiente manera:</a:t>
            </a:r>
          </a:p>
          <a:p>
            <a:pPr marL="0" indent="0" algn="just">
              <a:spcBef>
                <a:spcPts val="600"/>
              </a:spcBef>
              <a:buNone/>
            </a:pPr>
            <a:endParaRPr lang="es-CL" sz="1400" dirty="0">
              <a:solidFill>
                <a:srgbClr val="717274"/>
              </a:solidFill>
              <a:latin typeface="Calibri Light" panose="020F0302020204030204"/>
              <a:ea typeface="Open Sans" panose="020B0606030504020204" pitchFamily="34" charset="0"/>
              <a:cs typeface="Open Sans" panose="020B0606030504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873168923"/>
              </p:ext>
            </p:extLst>
          </p:nvPr>
        </p:nvGraphicFramePr>
        <p:xfrm>
          <a:off x="3077267" y="2985410"/>
          <a:ext cx="6444103" cy="2508172"/>
        </p:xfrm>
        <a:graphic>
          <a:graphicData uri="http://schemas.openxmlformats.org/drawingml/2006/table">
            <a:tbl>
              <a:tblPr firstRow="1" bandRow="1"/>
              <a:tblGrid>
                <a:gridCol w="1654390">
                  <a:extLst>
                    <a:ext uri="{9D8B030D-6E8A-4147-A177-3AD203B41FA5}">
                      <a16:colId xmlns:a16="http://schemas.microsoft.com/office/drawing/2014/main" val="20000"/>
                    </a:ext>
                  </a:extLst>
                </a:gridCol>
                <a:gridCol w="1776885">
                  <a:extLst>
                    <a:ext uri="{9D8B030D-6E8A-4147-A177-3AD203B41FA5}">
                      <a16:colId xmlns:a16="http://schemas.microsoft.com/office/drawing/2014/main" val="20001"/>
                    </a:ext>
                  </a:extLst>
                </a:gridCol>
                <a:gridCol w="1004276">
                  <a:extLst>
                    <a:ext uri="{9D8B030D-6E8A-4147-A177-3AD203B41FA5}">
                      <a16:colId xmlns:a16="http://schemas.microsoft.com/office/drawing/2014/main" val="20002"/>
                    </a:ext>
                  </a:extLst>
                </a:gridCol>
                <a:gridCol w="1004276">
                  <a:extLst>
                    <a:ext uri="{9D8B030D-6E8A-4147-A177-3AD203B41FA5}">
                      <a16:colId xmlns:a16="http://schemas.microsoft.com/office/drawing/2014/main" val="20003"/>
                    </a:ext>
                  </a:extLst>
                </a:gridCol>
                <a:gridCol w="1004276">
                  <a:extLst>
                    <a:ext uri="{9D8B030D-6E8A-4147-A177-3AD203B41FA5}">
                      <a16:colId xmlns:a16="http://schemas.microsoft.com/office/drawing/2014/main" val="20004"/>
                    </a:ext>
                  </a:extLst>
                </a:gridCol>
              </a:tblGrid>
              <a:tr h="3107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L" sz="1200" b="1" i="0" u="none" strike="noStrike" dirty="0">
                          <a:solidFill>
                            <a:schemeClr val="lt1"/>
                          </a:solidFill>
                          <a:effectLst/>
                          <a:latin typeface="+mn-lt"/>
                        </a:rPr>
                        <a:t>MUESTRA</a:t>
                      </a:r>
                      <a:endParaRPr lang="es-CL" sz="1200" b="1" i="0" u="none" strike="noStrike" dirty="0">
                        <a:solidFill>
                          <a:srgbClr val="FFFFFF"/>
                        </a:solidFill>
                        <a:effectLst/>
                        <a:latin typeface="Calibri" panose="020F050202020403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559A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L" sz="1200" u="none" strike="noStrike">
                          <a:effectLst/>
                        </a:rPr>
                        <a:t>ACHS</a:t>
                      </a:r>
                      <a:endParaRPr lang="es-CL" sz="1200" b="1" i="0" u="none" strike="noStrike">
                        <a:solidFill>
                          <a:srgbClr val="FFFFFF"/>
                        </a:solidFill>
                        <a:effectLst/>
                        <a:latin typeface="Calibri" panose="020F050202020403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559A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L" sz="1200" u="none" strike="noStrike" dirty="0">
                          <a:effectLst/>
                        </a:rPr>
                        <a:t>MUTUAL</a:t>
                      </a:r>
                    </a:p>
                    <a:p>
                      <a:pPr algn="ctr" rtl="0" fontAlgn="ctr"/>
                      <a:r>
                        <a:rPr lang="es-CL" sz="1200" b="1" i="0" u="none" strike="noStrike" dirty="0">
                          <a:solidFill>
                            <a:srgbClr val="FFFFFF"/>
                          </a:solidFill>
                          <a:effectLst/>
                          <a:latin typeface="Calibri" panose="020F0502020204030204" pitchFamily="34" charset="0"/>
                        </a:rPr>
                        <a:t>DE</a:t>
                      </a:r>
                      <a:r>
                        <a:rPr lang="es-CL" sz="1200" b="1" i="0" u="none" strike="noStrike" baseline="0" dirty="0">
                          <a:solidFill>
                            <a:srgbClr val="FFFFFF"/>
                          </a:solidFill>
                          <a:effectLst/>
                          <a:latin typeface="Calibri" panose="020F0502020204030204" pitchFamily="34" charset="0"/>
                        </a:rPr>
                        <a:t> SEGURIDAD</a:t>
                      </a:r>
                      <a:endParaRPr lang="es-CL" sz="1200" b="1" i="0" u="none" strike="noStrike" dirty="0">
                        <a:solidFill>
                          <a:srgbClr val="FFFFFF"/>
                        </a:solidFill>
                        <a:effectLst/>
                        <a:latin typeface="Calibri" panose="020F050202020403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559A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L" sz="1200" u="none" strike="noStrike" dirty="0">
                          <a:effectLst/>
                        </a:rPr>
                        <a:t>IST</a:t>
                      </a:r>
                      <a:endParaRPr lang="es-CL" sz="1200" b="1" i="0" u="none" strike="noStrike" dirty="0">
                        <a:solidFill>
                          <a:srgbClr val="FFFFFF"/>
                        </a:solidFill>
                        <a:effectLst/>
                        <a:latin typeface="Calibri" panose="020F050202020403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559A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es-CL" sz="1200" u="none" strike="noStrike">
                          <a:effectLst/>
                        </a:rPr>
                        <a:t>TOTAL</a:t>
                      </a:r>
                      <a:endParaRPr lang="es-CL" sz="1200" b="1" i="0" u="none" strike="noStrike">
                        <a:solidFill>
                          <a:srgbClr val="FFFFFF"/>
                        </a:solidFill>
                        <a:effectLst/>
                        <a:latin typeface="Calibri" panose="020F050202020403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559A2"/>
                    </a:solidFill>
                  </a:tcPr>
                </a:tc>
                <a:extLst>
                  <a:ext uri="{0D108BD9-81ED-4DB2-BD59-A6C34878D82A}">
                    <a16:rowId xmlns:a16="http://schemas.microsoft.com/office/drawing/2014/main" val="10000"/>
                  </a:ext>
                </a:extLst>
              </a:tr>
              <a:tr h="367252">
                <a:tc>
                  <a:txBody>
                    <a:bodyPr/>
                    <a:lstStyle/>
                    <a:p>
                      <a:pPr algn="ctr" fontAlgn="b"/>
                      <a:r>
                        <a:rPr lang="es-CL" sz="1400" b="1" i="0" u="none" strike="noStrike" dirty="0">
                          <a:solidFill>
                            <a:srgbClr val="000000"/>
                          </a:solidFill>
                          <a:effectLst/>
                          <a:latin typeface="Calibri" panose="020F0502020204030204" pitchFamily="34" charset="0"/>
                        </a:rPr>
                        <a:t>RM</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200" b="0" i="0" u="none" strike="noStrike" dirty="0">
                          <a:solidFill>
                            <a:srgbClr val="000000"/>
                          </a:solidFill>
                          <a:effectLst/>
                          <a:latin typeface="Calibri" panose="020F0502020204030204" pitchFamily="34" charset="0"/>
                        </a:rPr>
                        <a:t>261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200" b="0" i="0" u="none" strike="noStrike" dirty="0">
                          <a:solidFill>
                            <a:srgbClr val="000000"/>
                          </a:solidFill>
                          <a:effectLst/>
                          <a:latin typeface="Calibri" panose="020F0502020204030204" pitchFamily="34" charset="0"/>
                        </a:rPr>
                        <a:t>289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200" b="0" i="0" u="none" strike="noStrike">
                          <a:solidFill>
                            <a:srgbClr val="000000"/>
                          </a:solidFill>
                          <a:effectLst/>
                          <a:latin typeface="Calibri" panose="020F0502020204030204" pitchFamily="34" charset="0"/>
                        </a:rPr>
                        <a:t>117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400" b="1" i="0" u="none" strike="noStrike" dirty="0">
                          <a:solidFill>
                            <a:srgbClr val="000000"/>
                          </a:solidFill>
                          <a:effectLst/>
                          <a:latin typeface="Calibri" panose="020F0502020204030204" pitchFamily="34" charset="0"/>
                        </a:rPr>
                        <a:t>667</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67252">
                <a:tc>
                  <a:txBody>
                    <a:bodyPr/>
                    <a:lstStyle/>
                    <a:p>
                      <a:pPr algn="ctr" fontAlgn="b"/>
                      <a:r>
                        <a:rPr lang="es-CL" sz="1400" b="1" i="0" u="none" strike="noStrike" dirty="0">
                          <a:solidFill>
                            <a:srgbClr val="000000"/>
                          </a:solidFill>
                          <a:effectLst/>
                          <a:latin typeface="Calibri" panose="020F0502020204030204" pitchFamily="34" charset="0"/>
                        </a:rPr>
                        <a:t>ANTOFAGASTA</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200" b="0" i="0" u="none" strike="noStrike">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200" b="0" i="0" u="none" strike="noStrike" dirty="0">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200" b="0" i="0" u="none" strike="noStrike" dirty="0">
                          <a:solidFill>
                            <a:srgbClr val="000000"/>
                          </a:solidFill>
                          <a:effectLst/>
                          <a:latin typeface="Calibri" panose="020F0502020204030204" pitchFamily="34" charset="0"/>
                        </a:rPr>
                        <a:t>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400" b="1" i="0" u="none" strike="noStrike" dirty="0">
                          <a:solidFill>
                            <a:srgbClr val="000000"/>
                          </a:solidFill>
                          <a:effectLst/>
                          <a:latin typeface="Calibri" panose="020F0502020204030204" pitchFamily="34" charset="0"/>
                        </a:rPr>
                        <a:t>45</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67252">
                <a:tc>
                  <a:txBody>
                    <a:bodyPr/>
                    <a:lstStyle/>
                    <a:p>
                      <a:pPr algn="ctr" fontAlgn="b"/>
                      <a:r>
                        <a:rPr lang="es-CL" sz="1400" b="1" i="0" u="none" strike="noStrike" dirty="0">
                          <a:solidFill>
                            <a:srgbClr val="000000"/>
                          </a:solidFill>
                          <a:effectLst/>
                          <a:latin typeface="Calibri" panose="020F0502020204030204" pitchFamily="34" charset="0"/>
                        </a:rPr>
                        <a:t>VALPARAISO</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200" b="0" i="0" u="none" strike="noStrike">
                          <a:solidFill>
                            <a:srgbClr val="000000"/>
                          </a:solidFill>
                          <a:effectLst/>
                          <a:latin typeface="Calibri" panose="020F0502020204030204" pitchFamily="34" charset="0"/>
                        </a:rPr>
                        <a:t>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200" b="0" i="0" u="none" strike="noStrike">
                          <a:solidFill>
                            <a:srgbClr val="000000"/>
                          </a:solidFill>
                          <a:effectLst/>
                          <a:latin typeface="Calibri" panose="020F0502020204030204" pitchFamily="34" charset="0"/>
                        </a:rPr>
                        <a:t>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200" b="0" i="0" u="none" strike="noStrike">
                          <a:solidFill>
                            <a:srgbClr val="000000"/>
                          </a:solidFill>
                          <a:effectLst/>
                          <a:latin typeface="Calibri" panose="020F0502020204030204" pitchFamily="34" charset="0"/>
                        </a:rPr>
                        <a:t>169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400" b="1" i="0" u="none" strike="noStrike" dirty="0">
                          <a:solidFill>
                            <a:srgbClr val="000000"/>
                          </a:solidFill>
                          <a:effectLst/>
                          <a:latin typeface="Calibri" panose="020F0502020204030204" pitchFamily="34" charset="0"/>
                        </a:rPr>
                        <a:t>235</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67252">
                <a:tc>
                  <a:txBody>
                    <a:bodyPr/>
                    <a:lstStyle/>
                    <a:p>
                      <a:pPr algn="ctr" fontAlgn="b"/>
                      <a:r>
                        <a:rPr lang="es-CL" sz="1400" b="1" i="0" u="none" strike="noStrike" dirty="0">
                          <a:solidFill>
                            <a:srgbClr val="000000"/>
                          </a:solidFill>
                          <a:effectLst/>
                          <a:latin typeface="Calibri" panose="020F0502020204030204" pitchFamily="34" charset="0"/>
                        </a:rPr>
                        <a:t>CONCEPCION</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200" b="0" i="0" u="none" strike="noStrike">
                          <a:solidFill>
                            <a:srgbClr val="000000"/>
                          </a:solidFill>
                          <a:effectLst/>
                          <a:latin typeface="Calibri" panose="020F0502020204030204" pitchFamily="34" charset="0"/>
                        </a:rPr>
                        <a:t>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200" b="0" i="0" u="none" strike="noStrike">
                          <a:solidFill>
                            <a:srgbClr val="000000"/>
                          </a:solidFill>
                          <a:effectLst/>
                          <a:latin typeface="Calibri" panose="020F0502020204030204" pitchFamily="34" charset="0"/>
                        </a:rPr>
                        <a:t>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200" b="0" i="0" u="none" strike="noStrike">
                          <a:solidFill>
                            <a:srgbClr val="000000"/>
                          </a:solidFill>
                          <a:effectLst/>
                          <a:latin typeface="Calibri" panose="020F0502020204030204" pitchFamily="34" charset="0"/>
                        </a:rPr>
                        <a:t>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CL" sz="1400" b="1" i="0" u="none" strike="noStrike" dirty="0">
                          <a:solidFill>
                            <a:srgbClr val="000000"/>
                          </a:solidFill>
                          <a:effectLst/>
                          <a:latin typeface="Calibri" panose="020F0502020204030204" pitchFamily="34" charset="0"/>
                        </a:rPr>
                        <a:t>131</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672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s-CL" sz="1400" u="none" strike="noStrike" dirty="0">
                          <a:effectLst/>
                        </a:rPr>
                        <a:t>TOTAL </a:t>
                      </a:r>
                      <a:endParaRPr lang="es-CL" sz="1400" b="0" i="0" u="none" strike="noStrike" dirty="0">
                        <a:solidFill>
                          <a:srgbClr val="000000"/>
                        </a:solidFill>
                        <a:effectLst/>
                        <a:latin typeface="Calibri" panose="020F0502020204030204" pitchFamily="34" charset="0"/>
                      </a:endParaRPr>
                    </a:p>
                  </a:txBody>
                  <a:tcPr marL="9525" marR="9525" marT="9525"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1559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L" sz="1400" u="none" strike="noStrike" dirty="0">
                          <a:effectLst/>
                        </a:rPr>
                        <a:t>372</a:t>
                      </a:r>
                      <a:endParaRPr lang="es-CL" sz="1400" b="0" i="0" u="none" strike="noStrike" dirty="0">
                        <a:solidFill>
                          <a:srgbClr val="000000"/>
                        </a:solidFill>
                        <a:effectLst/>
                        <a:latin typeface="Calibri" panose="020F0502020204030204" pitchFamily="34" charset="0"/>
                      </a:endParaRPr>
                    </a:p>
                  </a:txBody>
                  <a:tcPr marL="9525" marR="9525" marT="9525"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1559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L" sz="1400" u="none" strike="noStrike" dirty="0">
                          <a:effectLst/>
                        </a:rPr>
                        <a:t>372</a:t>
                      </a:r>
                      <a:endParaRPr lang="es-CL" sz="1400" b="0" i="0" u="none" strike="noStrike" dirty="0">
                        <a:solidFill>
                          <a:srgbClr val="000000"/>
                        </a:solidFill>
                        <a:effectLst/>
                        <a:latin typeface="Calibri" panose="020F0502020204030204" pitchFamily="34" charset="0"/>
                      </a:endParaRPr>
                    </a:p>
                  </a:txBody>
                  <a:tcPr marL="9525" marR="9525" marT="9525"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1559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L" sz="1400" u="none" strike="noStrike" dirty="0">
                          <a:effectLst/>
                        </a:rPr>
                        <a:t>334</a:t>
                      </a:r>
                      <a:endParaRPr lang="es-CL" sz="1400" b="0" i="0" u="none" strike="noStrike" dirty="0">
                        <a:solidFill>
                          <a:srgbClr val="000000"/>
                        </a:solidFill>
                        <a:effectLst/>
                        <a:latin typeface="Calibri" panose="020F0502020204030204" pitchFamily="34" charset="0"/>
                      </a:endParaRPr>
                    </a:p>
                  </a:txBody>
                  <a:tcPr marL="9525" marR="9525" marT="9525"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1559A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L" sz="1400" u="none" strike="noStrike" dirty="0">
                          <a:effectLst/>
                        </a:rPr>
                        <a:t>1.078</a:t>
                      </a:r>
                      <a:endParaRPr lang="es-CL" sz="1400" b="0" i="0" u="none" strike="noStrike" dirty="0">
                        <a:solidFill>
                          <a:srgbClr val="000000"/>
                        </a:solidFill>
                        <a:effectLst/>
                        <a:latin typeface="Calibri" panose="020F0502020204030204" pitchFamily="34" charset="0"/>
                      </a:endParaRPr>
                    </a:p>
                  </a:txBody>
                  <a:tcPr marL="9525" marR="9525" marT="9525"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1559A2">
                        <a:tint val="40000"/>
                      </a:srgbClr>
                    </a:solidFill>
                  </a:tcPr>
                </a:tc>
                <a:extLst>
                  <a:ext uri="{0D108BD9-81ED-4DB2-BD59-A6C34878D82A}">
                    <a16:rowId xmlns:a16="http://schemas.microsoft.com/office/drawing/2014/main" val="10005"/>
                  </a:ext>
                </a:extLst>
              </a:tr>
              <a:tr h="2966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s-CL" sz="1000" u="none" strike="noStrike" dirty="0">
                          <a:effectLst/>
                        </a:rPr>
                        <a:t>Margen de Error </a:t>
                      </a:r>
                      <a:endParaRPr lang="es-CL" sz="1000" b="0" i="0" u="none" strike="noStrike" dirty="0">
                        <a:solidFill>
                          <a:srgbClr val="000000"/>
                        </a:solidFill>
                        <a:effectLst/>
                        <a:latin typeface="Calibri" panose="020F050202020403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559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L" sz="1000" u="none" strike="noStrike" dirty="0">
                          <a:effectLst/>
                        </a:rPr>
                        <a:t>±5%</a:t>
                      </a:r>
                      <a:endParaRPr lang="es-CL" sz="1000" b="0" i="0" u="none" strike="noStrike" dirty="0">
                        <a:solidFill>
                          <a:srgbClr val="000000"/>
                        </a:solidFill>
                        <a:effectLst/>
                        <a:latin typeface="Calibri" panose="020F050202020403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559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L" sz="1000" u="none" strike="noStrike" dirty="0">
                          <a:effectLst/>
                        </a:rPr>
                        <a:t>±5%</a:t>
                      </a:r>
                      <a:endParaRPr lang="es-CL" sz="1000" b="0" i="0" u="none" strike="noStrike" dirty="0">
                        <a:solidFill>
                          <a:srgbClr val="000000"/>
                        </a:solidFill>
                        <a:effectLst/>
                        <a:latin typeface="Calibri" panose="020F050202020403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559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L" sz="1000" u="none" strike="noStrike" dirty="0">
                          <a:effectLst/>
                        </a:rPr>
                        <a:t>±5%</a:t>
                      </a:r>
                      <a:endParaRPr lang="es-CL" sz="1000" b="0" i="0" u="none" strike="noStrike" dirty="0">
                        <a:solidFill>
                          <a:srgbClr val="000000"/>
                        </a:solidFill>
                        <a:effectLst/>
                        <a:latin typeface="Calibri" panose="020F050202020403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559A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L" sz="1000" u="none" strike="noStrike" dirty="0">
                          <a:effectLst/>
                        </a:rPr>
                        <a:t>±3%</a:t>
                      </a:r>
                      <a:endParaRPr lang="es-CL" sz="1000" b="0" i="0" u="none" strike="noStrike" dirty="0">
                        <a:solidFill>
                          <a:srgbClr val="000000"/>
                        </a:solidFill>
                        <a:effectLst/>
                        <a:latin typeface="Calibri" panose="020F0502020204030204"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559A2">
                        <a:tint val="2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96584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5"/>
          <p:cNvGraphicFramePr>
            <a:graphicFrameLocks/>
          </p:cNvGraphicFramePr>
          <p:nvPr>
            <p:extLst>
              <p:ext uri="{D42A27DB-BD31-4B8C-83A1-F6EECF244321}">
                <p14:modId xmlns:p14="http://schemas.microsoft.com/office/powerpoint/2010/main" val="3192159383"/>
              </p:ext>
            </p:extLst>
          </p:nvPr>
        </p:nvGraphicFramePr>
        <p:xfrm>
          <a:off x="6142225" y="1700365"/>
          <a:ext cx="4858842" cy="4325331"/>
        </p:xfrm>
        <a:graphic>
          <a:graphicData uri="http://schemas.openxmlformats.org/drawingml/2006/chart">
            <c:chart xmlns:c="http://schemas.openxmlformats.org/drawingml/2006/chart" xmlns:r="http://schemas.openxmlformats.org/officeDocument/2006/relationships" r:id="rId2"/>
          </a:graphicData>
        </a:graphic>
      </p:graphicFrame>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2" y="492966"/>
            <a:ext cx="9864725" cy="511062"/>
          </a:xfrm>
        </p:spPr>
        <p:txBody>
          <a:bodyPr/>
          <a:lstStyle/>
          <a:p>
            <a:r>
              <a:rPr lang="es-ES" dirty="0"/>
              <a:t>Solución de Problemas </a:t>
            </a:r>
          </a:p>
        </p:txBody>
      </p:sp>
      <p:sp>
        <p:nvSpPr>
          <p:cNvPr id="5" name="CuadroTexto 4">
            <a:extLst>
              <a:ext uri="{FF2B5EF4-FFF2-40B4-BE49-F238E27FC236}">
                <a16:creationId xmlns:a16="http://schemas.microsoft.com/office/drawing/2014/main" id="{04CEA132-263C-4D16-B7CC-E308258C65D1}"/>
              </a:ext>
            </a:extLst>
          </p:cNvPr>
          <p:cNvSpPr txBox="1"/>
          <p:nvPr/>
        </p:nvSpPr>
        <p:spPr>
          <a:xfrm>
            <a:off x="1619510" y="888632"/>
            <a:ext cx="9021194" cy="523220"/>
          </a:xfrm>
          <a:prstGeom prst="rect">
            <a:avLst/>
          </a:prstGeom>
          <a:noFill/>
        </p:spPr>
        <p:txBody>
          <a:bodyPr wrap="square" rtlCol="0">
            <a:spAutoFit/>
          </a:bodyPr>
          <a:lstStyle/>
          <a:p>
            <a:r>
              <a:rPr lang="es-ES" sz="1400" dirty="0">
                <a:solidFill>
                  <a:schemeClr val="tx1">
                    <a:lumMod val="65000"/>
                    <a:lumOff val="35000"/>
                  </a:schemeClr>
                </a:solidFill>
                <a:latin typeface="Calibri Light" panose="020F0302020204030204"/>
                <a:ea typeface="Open Sans" panose="020B0606030504020204" pitchFamily="34" charset="0"/>
                <a:cs typeface="Open Sans" panose="020B0606030504020204" pitchFamily="34" charset="0"/>
              </a:rPr>
              <a:t>¿El problema fue solucionado? / ¿Cuál es su nivel de satisfacción con la solución entregada? Evalúe en la misma escala de notas de 1 a 7…</a:t>
            </a:r>
          </a:p>
        </p:txBody>
      </p:sp>
      <p:sp>
        <p:nvSpPr>
          <p:cNvPr id="12" name="CuadroTexto 11">
            <a:extLst>
              <a:ext uri="{FF2B5EF4-FFF2-40B4-BE49-F238E27FC236}">
                <a16:creationId xmlns:a16="http://schemas.microsoft.com/office/drawing/2014/main" id="{EB2C6935-35BE-494D-A468-DDF674171B40}"/>
              </a:ext>
            </a:extLst>
          </p:cNvPr>
          <p:cNvSpPr txBox="1"/>
          <p:nvPr/>
        </p:nvSpPr>
        <p:spPr>
          <a:xfrm>
            <a:off x="1425385" y="5811275"/>
            <a:ext cx="4005369" cy="276999"/>
          </a:xfrm>
          <a:prstGeom prst="rect">
            <a:avLst/>
          </a:prstGeom>
          <a:noFill/>
        </p:spPr>
        <p:txBody>
          <a:bodyPr wrap="square" rtlCol="0">
            <a:spAutoFit/>
          </a:bodyPr>
          <a:lstStyle/>
          <a:p>
            <a:r>
              <a:rPr lang="es-CL" sz="1200" dirty="0">
                <a:solidFill>
                  <a:srgbClr val="717274"/>
                </a:solidFill>
                <a:latin typeface="Calibri Light" panose="020F0302020204030204"/>
                <a:ea typeface="Open Sans" panose="020B0606030504020204" pitchFamily="34" charset="0"/>
                <a:cs typeface="Open Sans" panose="020B0606030504020204" pitchFamily="34" charset="0"/>
              </a:rPr>
              <a:t>Base: </a:t>
            </a:r>
            <a:r>
              <a:rPr lang="es-AR" sz="1200" dirty="0">
                <a:solidFill>
                  <a:srgbClr val="717274"/>
                </a:solidFill>
                <a:latin typeface="Calibri Light" panose="020F0302020204030204"/>
                <a:ea typeface="Open Sans" panose="020B0606030504020204" pitchFamily="34" charset="0"/>
                <a:cs typeface="Open Sans" panose="020B0606030504020204" pitchFamily="34" charset="0"/>
              </a:rPr>
              <a:t>Comunicaron su problema (97 casos)</a:t>
            </a:r>
            <a:endParaRPr lang="es-MX"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cxnSp>
        <p:nvCxnSpPr>
          <p:cNvPr id="10" name="Conector recto 9">
            <a:extLst>
              <a:ext uri="{FF2B5EF4-FFF2-40B4-BE49-F238E27FC236}">
                <a16:creationId xmlns:a16="http://schemas.microsoft.com/office/drawing/2014/main" id="{570C549A-F023-4F39-9FEF-2B80C46ECA3D}"/>
              </a:ext>
            </a:extLst>
          </p:cNvPr>
          <p:cNvCxnSpPr/>
          <p:nvPr/>
        </p:nvCxnSpPr>
        <p:spPr>
          <a:xfrm>
            <a:off x="5970686" y="1830594"/>
            <a:ext cx="0" cy="396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B4B8DFE2-0970-4F73-A6FF-3361976B6C9C}"/>
              </a:ext>
            </a:extLst>
          </p:cNvPr>
          <p:cNvSpPr/>
          <p:nvPr/>
        </p:nvSpPr>
        <p:spPr>
          <a:xfrm>
            <a:off x="1264779" y="1945897"/>
            <a:ext cx="4463999" cy="338554"/>
          </a:xfrm>
          <a:prstGeom prst="rect">
            <a:avLst/>
          </a:prstGeom>
        </p:spPr>
        <p:txBody>
          <a:bodyPr wrap="square">
            <a:spAutoFit/>
          </a:bodyPr>
          <a:lstStyle/>
          <a:p>
            <a:pPr algn="ctr"/>
            <a:r>
              <a:rPr lang="es-CL" sz="1600" b="1" dirty="0">
                <a:solidFill>
                  <a:srgbClr val="444547"/>
                </a:solidFill>
                <a:ea typeface="Open Sans" panose="020B0606030504020204" pitchFamily="34" charset="0"/>
                <a:cs typeface="Open Sans" panose="020B0606030504020204" pitchFamily="34" charset="0"/>
              </a:rPr>
              <a:t>¿El problema fue solucionado?</a:t>
            </a:r>
          </a:p>
        </p:txBody>
      </p:sp>
      <p:sp>
        <p:nvSpPr>
          <p:cNvPr id="20" name="Rectángulo 19">
            <a:extLst>
              <a:ext uri="{FF2B5EF4-FFF2-40B4-BE49-F238E27FC236}">
                <a16:creationId xmlns:a16="http://schemas.microsoft.com/office/drawing/2014/main" id="{B4B8DFE2-0970-4F73-A6FF-3361976B6C9C}"/>
              </a:ext>
            </a:extLst>
          </p:cNvPr>
          <p:cNvSpPr/>
          <p:nvPr/>
        </p:nvSpPr>
        <p:spPr>
          <a:xfrm>
            <a:off x="6212593" y="1945897"/>
            <a:ext cx="4463999" cy="338554"/>
          </a:xfrm>
          <a:prstGeom prst="rect">
            <a:avLst/>
          </a:prstGeom>
        </p:spPr>
        <p:txBody>
          <a:bodyPr wrap="square">
            <a:spAutoFit/>
          </a:bodyPr>
          <a:lstStyle/>
          <a:p>
            <a:pPr algn="ctr"/>
            <a:r>
              <a:rPr lang="es-CL" sz="1600" b="1" dirty="0">
                <a:solidFill>
                  <a:srgbClr val="444547"/>
                </a:solidFill>
                <a:ea typeface="Open Sans" panose="020B0606030504020204" pitchFamily="34" charset="0"/>
                <a:cs typeface="Open Sans" panose="020B0606030504020204" pitchFamily="34" charset="0"/>
              </a:rPr>
              <a:t>Satisfacción con la solución entregada</a:t>
            </a:r>
          </a:p>
        </p:txBody>
      </p:sp>
      <p:graphicFrame>
        <p:nvGraphicFramePr>
          <p:cNvPr id="7" name="Gráfico 6"/>
          <p:cNvGraphicFramePr/>
          <p:nvPr>
            <p:extLst>
              <p:ext uri="{D42A27DB-BD31-4B8C-83A1-F6EECF244321}">
                <p14:modId xmlns:p14="http://schemas.microsoft.com/office/powerpoint/2010/main" val="1550802868"/>
              </p:ext>
            </p:extLst>
          </p:nvPr>
        </p:nvGraphicFramePr>
        <p:xfrm>
          <a:off x="1133442" y="2419593"/>
          <a:ext cx="4653515" cy="3256540"/>
        </p:xfrm>
        <a:graphic>
          <a:graphicData uri="http://schemas.openxmlformats.org/drawingml/2006/chart">
            <c:chart xmlns:c="http://schemas.openxmlformats.org/drawingml/2006/chart" xmlns:r="http://schemas.openxmlformats.org/officeDocument/2006/relationships" r:id="rId3"/>
          </a:graphicData>
        </a:graphic>
      </p:graphicFrame>
      <p:sp>
        <p:nvSpPr>
          <p:cNvPr id="37" name="CuadroTexto 36">
            <a:extLst>
              <a:ext uri="{FF2B5EF4-FFF2-40B4-BE49-F238E27FC236}">
                <a16:creationId xmlns:a16="http://schemas.microsoft.com/office/drawing/2014/main" id="{EB2C6935-35BE-494D-A468-DDF674171B40}"/>
              </a:ext>
            </a:extLst>
          </p:cNvPr>
          <p:cNvSpPr txBox="1"/>
          <p:nvPr/>
        </p:nvSpPr>
        <p:spPr>
          <a:xfrm>
            <a:off x="6213226" y="5811275"/>
            <a:ext cx="4005369" cy="707886"/>
          </a:xfrm>
          <a:prstGeom prst="rect">
            <a:avLst/>
          </a:prstGeom>
          <a:noFill/>
        </p:spPr>
        <p:txBody>
          <a:bodyPr wrap="square" rtlCol="0">
            <a:spAutoFit/>
          </a:bodyPr>
          <a:lstStyle/>
          <a:p>
            <a:r>
              <a:rPr lang="es-CL" sz="1200" dirty="0">
                <a:solidFill>
                  <a:srgbClr val="717274"/>
                </a:solidFill>
                <a:latin typeface="Calibri Light" panose="020F0302020204030204"/>
                <a:ea typeface="Open Sans" panose="020B0606030504020204" pitchFamily="34" charset="0"/>
                <a:cs typeface="Open Sans" panose="020B0606030504020204" pitchFamily="34" charset="0"/>
              </a:rPr>
              <a:t>Base: </a:t>
            </a:r>
            <a:r>
              <a:rPr lang="es-AR" sz="1200" dirty="0">
                <a:solidFill>
                  <a:srgbClr val="717274"/>
                </a:solidFill>
                <a:latin typeface="Calibri Light" panose="020F0302020204030204"/>
                <a:ea typeface="Open Sans" panose="020B0606030504020204" pitchFamily="34" charset="0"/>
                <a:cs typeface="Open Sans" panose="020B0606030504020204" pitchFamily="34" charset="0"/>
              </a:rPr>
              <a:t>Obtuvieron respuesta a su problema (39 casos)</a:t>
            </a:r>
          </a:p>
          <a:p>
            <a:r>
              <a:rPr lang="es-MX" sz="1500" dirty="0">
                <a:solidFill>
                  <a:srgbClr val="717274"/>
                </a:solidFill>
                <a:latin typeface="Calibri Light" panose="020F0302020204030204"/>
                <a:ea typeface="Open Sans" panose="020B0606030504020204" pitchFamily="34" charset="0"/>
                <a:cs typeface="Open Sans" panose="020B0606030504020204" pitchFamily="34" charset="0"/>
              </a:rPr>
              <a:t>. </a:t>
            </a:r>
          </a:p>
          <a:p>
            <a:endParaRPr lang="es-MX"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89313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2752968-2B2F-4620-B29A-FDBF8E785358}"/>
              </a:ext>
            </a:extLst>
          </p:cNvPr>
          <p:cNvSpPr>
            <a:spLocks noGrp="1"/>
          </p:cNvSpPr>
          <p:nvPr>
            <p:ph type="ctrTitle"/>
          </p:nvPr>
        </p:nvSpPr>
        <p:spPr>
          <a:xfrm>
            <a:off x="1039368" y="1041400"/>
            <a:ext cx="9144000" cy="2387600"/>
          </a:xfrm>
        </p:spPr>
        <p:txBody>
          <a:bodyPr>
            <a:normAutofit/>
          </a:bodyPr>
          <a:lstStyle/>
          <a:p>
            <a:pPr>
              <a:lnSpc>
                <a:spcPts val="3400"/>
              </a:lnSpc>
            </a:pPr>
            <a:r>
              <a:rPr lang="es-AR" sz="4000" dirty="0"/>
              <a:t>Conclusiones</a:t>
            </a:r>
            <a:endParaRPr lang="es-CL" sz="4000" dirty="0"/>
          </a:p>
        </p:txBody>
      </p:sp>
    </p:spTree>
    <p:extLst>
      <p:ext uri="{BB962C8B-B14F-4D97-AF65-F5344CB8AC3E}">
        <p14:creationId xmlns:p14="http://schemas.microsoft.com/office/powerpoint/2010/main" val="4133065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3" y="492966"/>
            <a:ext cx="9864725" cy="511063"/>
          </a:xfrm>
        </p:spPr>
        <p:txBody>
          <a:bodyPr/>
          <a:lstStyle/>
          <a:p>
            <a:r>
              <a:rPr lang="es-ES" dirty="0"/>
              <a:t>Conclusiones</a:t>
            </a:r>
          </a:p>
        </p:txBody>
      </p:sp>
      <p:sp>
        <p:nvSpPr>
          <p:cNvPr id="8" name="Rectángulo 7"/>
          <p:cNvSpPr/>
          <p:nvPr/>
        </p:nvSpPr>
        <p:spPr>
          <a:xfrm>
            <a:off x="805219" y="1454405"/>
            <a:ext cx="10590663" cy="4308872"/>
          </a:xfrm>
          <a:prstGeom prst="rect">
            <a:avLst/>
          </a:prstGeom>
        </p:spPr>
        <p:txBody>
          <a:bodyPr wrap="square">
            <a:spAutoFit/>
          </a:bodyPr>
          <a:lstStyle/>
          <a:p>
            <a:pPr marL="88898" algn="ctr" defTabSz="457189">
              <a:spcBef>
                <a:spcPts val="600"/>
              </a:spcBef>
              <a:spcAft>
                <a:spcPts val="600"/>
              </a:spcAft>
              <a:buClr>
                <a:srgbClr val="A1D735"/>
              </a:buClr>
              <a:buSzPct val="200000"/>
            </a:pPr>
            <a:r>
              <a:rPr lang="es-CL" b="1" dirty="0">
                <a:solidFill>
                  <a:srgbClr val="002060"/>
                </a:solidFill>
                <a:latin typeface="Calibri" panose="020F0502020204030204" pitchFamily="34" charset="0"/>
                <a:cs typeface="Calibri" panose="020F0502020204030204" pitchFamily="34" charset="0"/>
              </a:rPr>
              <a:t>Hay un deterioro de la Experiencia de los trabajadores  con el servicio de las mutuales, que afecta su nivel de Recomendación en la Industria.</a:t>
            </a:r>
            <a:endParaRPr lang="es-CL" b="1" dirty="0">
              <a:solidFill>
                <a:srgbClr val="002060"/>
              </a:solidFill>
              <a:latin typeface="Calibri"/>
              <a:cs typeface="Calibri"/>
            </a:endParaRPr>
          </a:p>
          <a:p>
            <a:pPr marL="374641" indent="-285744" defTabSz="457189">
              <a:spcBef>
                <a:spcPts val="600"/>
              </a:spcBef>
              <a:spcAft>
                <a:spcPts val="600"/>
              </a:spcAft>
              <a:buClr>
                <a:srgbClr val="A1D735"/>
              </a:buClr>
              <a:buSzPct val="200000"/>
              <a:buFont typeface="Calibri" panose="020F0502020204030204" pitchFamily="34" charset="0"/>
              <a:buChar char="›"/>
            </a:pPr>
            <a:r>
              <a:rPr lang="es-CL" dirty="0">
                <a:solidFill>
                  <a:srgbClr val="002060"/>
                </a:solidFill>
                <a:latin typeface="Calibri"/>
                <a:cs typeface="Calibri"/>
              </a:rPr>
              <a:t>En esta medición se observa una evaluación general más baja hacia ACHS y MUTUAL, y una evaluación similar hacia IST, históricamente la peor evaluada en la Industria. Todos los servicios mantienen sus niveles de recomendación estables. </a:t>
            </a:r>
          </a:p>
          <a:p>
            <a:pPr marL="374641" indent="-285744" defTabSz="457189">
              <a:spcBef>
                <a:spcPts val="600"/>
              </a:spcBef>
              <a:spcAft>
                <a:spcPts val="600"/>
              </a:spcAft>
              <a:buClr>
                <a:srgbClr val="A1D735"/>
              </a:buClr>
              <a:buSzPct val="200000"/>
              <a:buFont typeface="Calibri" panose="020F0502020204030204" pitchFamily="34" charset="0"/>
              <a:buChar char="›"/>
            </a:pPr>
            <a:r>
              <a:rPr lang="es-CL" dirty="0">
                <a:solidFill>
                  <a:srgbClr val="002060"/>
                </a:solidFill>
                <a:latin typeface="Calibri"/>
                <a:cs typeface="Calibri"/>
              </a:rPr>
              <a:t>Así - en promedio - 7 de cada 10 trabajadores se encuentran satisfechos con el servicio  y 8 de cada 10 lo recomiendan. </a:t>
            </a:r>
          </a:p>
          <a:p>
            <a:pPr marL="374641" indent="-285744" defTabSz="457189">
              <a:spcBef>
                <a:spcPts val="600"/>
              </a:spcBef>
              <a:spcAft>
                <a:spcPts val="600"/>
              </a:spcAft>
              <a:buClr>
                <a:srgbClr val="A1D735"/>
              </a:buClr>
              <a:buSzPct val="200000"/>
              <a:buFont typeface="Calibri" panose="020F0502020204030204" pitchFamily="34" charset="0"/>
              <a:buChar char="›"/>
            </a:pPr>
            <a:r>
              <a:rPr lang="es-CL" dirty="0">
                <a:solidFill>
                  <a:srgbClr val="002060"/>
                </a:solidFill>
                <a:latin typeface="Calibri" panose="020F0502020204030204" pitchFamily="34" charset="0"/>
                <a:cs typeface="Calibri" panose="020F0502020204030204" pitchFamily="34" charset="0"/>
              </a:rPr>
              <a:t>La tasa de problemas crece de modo significativo, dado el nivel de problemas observado en Trabajadores de empresas afiliadas a Mutual de Seguridad.  El excesivo tiempo de espera, la mala atención de los médicos, el alta sin verificar la efectiva recuperación de los pacientes y la falta de atención, son los principales problemas identificados. </a:t>
            </a:r>
          </a:p>
          <a:p>
            <a:pPr marL="374641" indent="-285744" defTabSz="457189">
              <a:spcBef>
                <a:spcPts val="600"/>
              </a:spcBef>
              <a:spcAft>
                <a:spcPts val="600"/>
              </a:spcAft>
              <a:buClr>
                <a:srgbClr val="A1D735"/>
              </a:buClr>
              <a:buSzPct val="200000"/>
              <a:buFont typeface="Calibri" panose="020F0502020204030204" pitchFamily="34" charset="0"/>
              <a:buChar char="›"/>
            </a:pPr>
            <a:r>
              <a:rPr lang="es-CL" dirty="0">
                <a:solidFill>
                  <a:srgbClr val="002060"/>
                </a:solidFill>
                <a:latin typeface="Calibri" panose="020F0502020204030204" pitchFamily="34" charset="0"/>
                <a:cs typeface="Calibri" panose="020F0502020204030204" pitchFamily="34" charset="0"/>
              </a:rPr>
              <a:t>Sólo 5 de cada 10 problemas fueron comunicados, y sólo 4 de cada 10 problemas solucionados  (es decir, 2 de cada 10 problemas ocurridos) fueron resueltos.</a:t>
            </a:r>
          </a:p>
        </p:txBody>
      </p:sp>
      <p:grpSp>
        <p:nvGrpSpPr>
          <p:cNvPr id="9" name="Grupo 8"/>
          <p:cNvGrpSpPr/>
          <p:nvPr/>
        </p:nvGrpSpPr>
        <p:grpSpPr>
          <a:xfrm>
            <a:off x="880985" y="1047135"/>
            <a:ext cx="10430033" cy="0"/>
            <a:chOff x="0" y="6457554"/>
            <a:chExt cx="10430033" cy="0"/>
          </a:xfrm>
        </p:grpSpPr>
        <p:cxnSp>
          <p:nvCxnSpPr>
            <p:cNvPr id="10" name="Conector recto 9">
              <a:extLst>
                <a:ext uri="{FF2B5EF4-FFF2-40B4-BE49-F238E27FC236}">
                  <a16:creationId xmlns:a16="http://schemas.microsoft.com/office/drawing/2014/main" id="{AB39E83A-511D-4D75-B716-B18FBE86DD6B}"/>
                </a:ext>
              </a:extLst>
            </p:cNvPr>
            <p:cNvCxnSpPr/>
            <p:nvPr/>
          </p:nvCxnSpPr>
          <p:spPr>
            <a:xfrm>
              <a:off x="0" y="6457554"/>
              <a:ext cx="3486471" cy="0"/>
            </a:xfrm>
            <a:prstGeom prst="line">
              <a:avLst/>
            </a:prstGeom>
            <a:ln w="19050">
              <a:solidFill>
                <a:srgbClr val="963791"/>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1D25CA4D-1912-4B11-9141-D01914E714F9}"/>
                </a:ext>
              </a:extLst>
            </p:cNvPr>
            <p:cNvCxnSpPr/>
            <p:nvPr/>
          </p:nvCxnSpPr>
          <p:spPr>
            <a:xfrm>
              <a:off x="3457090" y="6457554"/>
              <a:ext cx="3486471" cy="0"/>
            </a:xfrm>
            <a:prstGeom prst="line">
              <a:avLst/>
            </a:prstGeom>
            <a:ln w="19050">
              <a:solidFill>
                <a:srgbClr val="A2CD3A"/>
              </a:solidFill>
            </a:ln>
            <a:effectLst/>
          </p:spPr>
          <p:style>
            <a:lnRef idx="2">
              <a:schemeClr val="accent1"/>
            </a:lnRef>
            <a:fillRef idx="0">
              <a:schemeClr val="accent1"/>
            </a:fillRef>
            <a:effectRef idx="1">
              <a:schemeClr val="accent1"/>
            </a:effectRef>
            <a:fontRef idx="minor">
              <a:schemeClr val="tx1"/>
            </a:fontRef>
          </p:style>
        </p:cxnSp>
        <p:cxnSp>
          <p:nvCxnSpPr>
            <p:cNvPr id="12" name="Conector recto 11">
              <a:extLst>
                <a:ext uri="{FF2B5EF4-FFF2-40B4-BE49-F238E27FC236}">
                  <a16:creationId xmlns:a16="http://schemas.microsoft.com/office/drawing/2014/main" id="{BA37FD93-E5DC-4446-B834-2C2F26641B65}"/>
                </a:ext>
              </a:extLst>
            </p:cNvPr>
            <p:cNvCxnSpPr/>
            <p:nvPr/>
          </p:nvCxnSpPr>
          <p:spPr>
            <a:xfrm>
              <a:off x="6943562" y="6457554"/>
              <a:ext cx="3486471" cy="0"/>
            </a:xfrm>
            <a:prstGeom prst="line">
              <a:avLst/>
            </a:prstGeom>
            <a:ln w="19050">
              <a:solidFill>
                <a:srgbClr val="0B56A4"/>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42136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33CB5D-5A74-438F-A45D-9F06BA75FFDA}"/>
              </a:ext>
            </a:extLst>
          </p:cNvPr>
          <p:cNvSpPr>
            <a:spLocks noGrp="1"/>
          </p:cNvSpPr>
          <p:nvPr>
            <p:ph type="title"/>
          </p:nvPr>
        </p:nvSpPr>
        <p:spPr>
          <a:xfrm>
            <a:off x="1136343" y="492966"/>
            <a:ext cx="9864725" cy="511063"/>
          </a:xfrm>
        </p:spPr>
        <p:txBody>
          <a:bodyPr/>
          <a:lstStyle/>
          <a:p>
            <a:r>
              <a:rPr lang="es-ES" dirty="0"/>
              <a:t>Conclusiones</a:t>
            </a:r>
          </a:p>
        </p:txBody>
      </p:sp>
      <p:sp>
        <p:nvSpPr>
          <p:cNvPr id="8" name="Rectángulo 7"/>
          <p:cNvSpPr/>
          <p:nvPr/>
        </p:nvSpPr>
        <p:spPr>
          <a:xfrm>
            <a:off x="805219" y="1454407"/>
            <a:ext cx="10590663" cy="4862870"/>
          </a:xfrm>
          <a:prstGeom prst="rect">
            <a:avLst/>
          </a:prstGeom>
        </p:spPr>
        <p:txBody>
          <a:bodyPr wrap="square">
            <a:spAutoFit/>
          </a:bodyPr>
          <a:lstStyle/>
          <a:p>
            <a:pPr marL="88898" algn="ctr" defTabSz="457189">
              <a:spcBef>
                <a:spcPts val="600"/>
              </a:spcBef>
              <a:spcAft>
                <a:spcPts val="600"/>
              </a:spcAft>
              <a:buClr>
                <a:srgbClr val="A1D735"/>
              </a:buClr>
              <a:buSzPct val="200000"/>
            </a:pPr>
            <a:r>
              <a:rPr lang="es-ES" b="1" dirty="0">
                <a:solidFill>
                  <a:srgbClr val="002060"/>
                </a:solidFill>
                <a:latin typeface="Calibri" panose="020F0502020204030204" pitchFamily="34" charset="0"/>
                <a:cs typeface="Calibri" panose="020F0502020204030204" pitchFamily="34" charset="0"/>
              </a:rPr>
              <a:t>La Atención Médica y el Proceso de Admisión – que en 2017 mostraron tener el mayor impacto en la satisfacción global con la Mutualidad –, son los servicios que decaen en esta evaluación.</a:t>
            </a:r>
          </a:p>
          <a:p>
            <a:pPr marL="374641" indent="-285744" defTabSz="457189">
              <a:spcBef>
                <a:spcPts val="600"/>
              </a:spcBef>
              <a:spcAft>
                <a:spcPts val="600"/>
              </a:spcAft>
              <a:buClr>
                <a:srgbClr val="A1D735"/>
              </a:buClr>
              <a:buSzPct val="200000"/>
              <a:buFont typeface="Calibri" panose="020F0502020204030204" pitchFamily="34" charset="0"/>
              <a:buChar char="›"/>
            </a:pPr>
            <a:r>
              <a:rPr lang="es-CL" dirty="0">
                <a:solidFill>
                  <a:srgbClr val="002060"/>
                </a:solidFill>
                <a:latin typeface="Calibri"/>
                <a:cs typeface="Calibri"/>
                <a:sym typeface="Wingdings" panose="05000000000000000000" pitchFamily="2" charset="2"/>
              </a:rPr>
              <a:t>La evaluación a exámenes y procedimientos, entrega de medicamentos, la atención de las enfermeras y la evaluación hacia el personal administrativo se mantienen.</a:t>
            </a:r>
          </a:p>
          <a:p>
            <a:pPr marL="374641" indent="-285744" defTabSz="457189">
              <a:spcBef>
                <a:spcPts val="600"/>
              </a:spcBef>
              <a:spcAft>
                <a:spcPts val="600"/>
              </a:spcAft>
              <a:buClr>
                <a:srgbClr val="A1D735"/>
              </a:buClr>
              <a:buSzPct val="200000"/>
              <a:buFont typeface="Calibri" panose="020F0502020204030204" pitchFamily="34" charset="0"/>
              <a:buChar char="›"/>
            </a:pPr>
            <a:r>
              <a:rPr lang="es-ES" dirty="0">
                <a:solidFill>
                  <a:srgbClr val="002060"/>
                </a:solidFill>
                <a:latin typeface="Calibri" panose="020F0502020204030204" pitchFamily="34" charset="0"/>
                <a:cs typeface="Calibri" panose="020F0502020204030204" pitchFamily="34" charset="0"/>
              </a:rPr>
              <a:t>Alto logro en amabilidad del médico, su disposición a resolver dudas y la seguridad en sus conocimientos, a pesar de lograr evaluaciones por debajo de las observadas en 2017. El tiempo de espera aparece como un elemento crítico en la evaluación, mientras la atención de las Enfermeras aparece con un nivel de servicio  de excelencia,  con un 90% de satisfacción neta. </a:t>
            </a:r>
          </a:p>
          <a:p>
            <a:pPr marL="374641" indent="-285744" defTabSz="457189">
              <a:spcBef>
                <a:spcPts val="600"/>
              </a:spcBef>
              <a:spcAft>
                <a:spcPts val="600"/>
              </a:spcAft>
              <a:buClr>
                <a:srgbClr val="A1D735"/>
              </a:buClr>
              <a:buSzPct val="200000"/>
              <a:buFont typeface="Calibri" panose="020F0502020204030204" pitchFamily="34" charset="0"/>
              <a:buChar char="›"/>
            </a:pPr>
            <a:r>
              <a:rPr lang="es-ES" dirty="0">
                <a:solidFill>
                  <a:srgbClr val="002060"/>
                </a:solidFill>
                <a:latin typeface="Calibri" panose="020F0502020204030204" pitchFamily="34" charset="0"/>
                <a:cs typeface="Calibri" panose="020F0502020204030204" pitchFamily="34" charset="0"/>
              </a:rPr>
              <a:t>Dentro del proceso de Admisión, la atención y la rapidez del personal muestran un alto nivel de logro, y lo mismo ocurre con la infraestructura y comodidad de la sala de espera, (aunque este ítem </a:t>
            </a:r>
            <a:r>
              <a:rPr lang="es-ES" dirty="0" err="1">
                <a:solidFill>
                  <a:srgbClr val="002060"/>
                </a:solidFill>
                <a:latin typeface="Calibri" panose="020F0502020204030204" pitchFamily="34" charset="0"/>
                <a:cs typeface="Calibri" panose="020F0502020204030204" pitchFamily="34" charset="0"/>
              </a:rPr>
              <a:t>performa</a:t>
            </a:r>
            <a:r>
              <a:rPr lang="es-ES" dirty="0">
                <a:solidFill>
                  <a:srgbClr val="002060"/>
                </a:solidFill>
                <a:latin typeface="Calibri" panose="020F0502020204030204" pitchFamily="34" charset="0"/>
                <a:cs typeface="Calibri" panose="020F0502020204030204" pitchFamily="34" charset="0"/>
              </a:rPr>
              <a:t> por debajo de su evaluación en 2017). También aquí el tiempo de espera aparece como el elemento más crítico en la evaluación.</a:t>
            </a:r>
          </a:p>
          <a:p>
            <a:pPr marL="374641" indent="-285744" defTabSz="457189">
              <a:spcBef>
                <a:spcPts val="600"/>
              </a:spcBef>
              <a:spcAft>
                <a:spcPts val="600"/>
              </a:spcAft>
              <a:buClr>
                <a:srgbClr val="A1D735"/>
              </a:buClr>
              <a:buSzPct val="200000"/>
              <a:buFont typeface="Calibri" panose="020F0502020204030204" pitchFamily="34" charset="0"/>
              <a:buChar char="›"/>
            </a:pPr>
            <a:r>
              <a:rPr lang="es-ES" dirty="0">
                <a:solidFill>
                  <a:srgbClr val="002060"/>
                </a:solidFill>
                <a:latin typeface="Calibri" panose="020F0502020204030204" pitchFamily="34" charset="0"/>
                <a:cs typeface="Calibri" panose="020F0502020204030204" pitchFamily="34" charset="0"/>
              </a:rPr>
              <a:t>La última etapa del viaje del trabajador, el momento del alta, logra alta satisfacción con el personal administrativo que realiza este proceso, que se caracteriza por ser amable, claro en la entrega de información y dispuesto a resolver preguntas. </a:t>
            </a:r>
          </a:p>
        </p:txBody>
      </p:sp>
      <p:grpSp>
        <p:nvGrpSpPr>
          <p:cNvPr id="9" name="Grupo 8"/>
          <p:cNvGrpSpPr/>
          <p:nvPr/>
        </p:nvGrpSpPr>
        <p:grpSpPr>
          <a:xfrm>
            <a:off x="880985" y="1047135"/>
            <a:ext cx="10430033" cy="0"/>
            <a:chOff x="0" y="6457554"/>
            <a:chExt cx="10430033" cy="0"/>
          </a:xfrm>
        </p:grpSpPr>
        <p:cxnSp>
          <p:nvCxnSpPr>
            <p:cNvPr id="10" name="Conector recto 9">
              <a:extLst>
                <a:ext uri="{FF2B5EF4-FFF2-40B4-BE49-F238E27FC236}">
                  <a16:creationId xmlns:a16="http://schemas.microsoft.com/office/drawing/2014/main" id="{AB39E83A-511D-4D75-B716-B18FBE86DD6B}"/>
                </a:ext>
              </a:extLst>
            </p:cNvPr>
            <p:cNvCxnSpPr/>
            <p:nvPr/>
          </p:nvCxnSpPr>
          <p:spPr>
            <a:xfrm>
              <a:off x="0" y="6457554"/>
              <a:ext cx="3486471" cy="0"/>
            </a:xfrm>
            <a:prstGeom prst="line">
              <a:avLst/>
            </a:prstGeom>
            <a:ln w="19050">
              <a:solidFill>
                <a:srgbClr val="963791"/>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1D25CA4D-1912-4B11-9141-D01914E714F9}"/>
                </a:ext>
              </a:extLst>
            </p:cNvPr>
            <p:cNvCxnSpPr/>
            <p:nvPr/>
          </p:nvCxnSpPr>
          <p:spPr>
            <a:xfrm>
              <a:off x="3457090" y="6457554"/>
              <a:ext cx="3486471" cy="0"/>
            </a:xfrm>
            <a:prstGeom prst="line">
              <a:avLst/>
            </a:prstGeom>
            <a:ln w="19050">
              <a:solidFill>
                <a:srgbClr val="A2CD3A"/>
              </a:solidFill>
            </a:ln>
            <a:effectLst/>
          </p:spPr>
          <p:style>
            <a:lnRef idx="2">
              <a:schemeClr val="accent1"/>
            </a:lnRef>
            <a:fillRef idx="0">
              <a:schemeClr val="accent1"/>
            </a:fillRef>
            <a:effectRef idx="1">
              <a:schemeClr val="accent1"/>
            </a:effectRef>
            <a:fontRef idx="minor">
              <a:schemeClr val="tx1"/>
            </a:fontRef>
          </p:style>
        </p:cxnSp>
        <p:cxnSp>
          <p:nvCxnSpPr>
            <p:cNvPr id="12" name="Conector recto 11">
              <a:extLst>
                <a:ext uri="{FF2B5EF4-FFF2-40B4-BE49-F238E27FC236}">
                  <a16:creationId xmlns:a16="http://schemas.microsoft.com/office/drawing/2014/main" id="{BA37FD93-E5DC-4446-B834-2C2F26641B65}"/>
                </a:ext>
              </a:extLst>
            </p:cNvPr>
            <p:cNvCxnSpPr/>
            <p:nvPr/>
          </p:nvCxnSpPr>
          <p:spPr>
            <a:xfrm>
              <a:off x="6943562" y="6457554"/>
              <a:ext cx="3486471" cy="0"/>
            </a:xfrm>
            <a:prstGeom prst="line">
              <a:avLst/>
            </a:prstGeom>
            <a:ln w="19050">
              <a:solidFill>
                <a:srgbClr val="0B56A4"/>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41081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exterior, árbol, cielo, edificio&#10;&#10;Descripción generada con confianza muy alta">
            <a:extLst>
              <a:ext uri="{FF2B5EF4-FFF2-40B4-BE49-F238E27FC236}">
                <a16:creationId xmlns:a16="http://schemas.microsoft.com/office/drawing/2014/main" id="{F359B77A-D0EC-4CE0-B195-8AA89EEE8FF5}"/>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0" y="3832"/>
            <a:ext cx="12192000" cy="6858000"/>
          </a:xfrm>
          <a:prstGeom prst="rect">
            <a:avLst/>
          </a:prstGeom>
        </p:spPr>
      </p:pic>
      <p:sp>
        <p:nvSpPr>
          <p:cNvPr id="10" name="Rectángulo 9">
            <a:extLst>
              <a:ext uri="{FF2B5EF4-FFF2-40B4-BE49-F238E27FC236}">
                <a16:creationId xmlns:a16="http://schemas.microsoft.com/office/drawing/2014/main" id="{9467C5C1-D203-4A5B-9005-0F58DAD383AA}"/>
              </a:ext>
            </a:extLst>
          </p:cNvPr>
          <p:cNvSpPr/>
          <p:nvPr/>
        </p:nvSpPr>
        <p:spPr>
          <a:xfrm>
            <a:off x="0" y="0"/>
            <a:ext cx="12192000" cy="6861831"/>
          </a:xfrm>
          <a:prstGeom prst="rect">
            <a:avLst/>
          </a:prstGeom>
          <a:solidFill>
            <a:srgbClr val="233247">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AE288507-4D05-47B9-A0EF-E6DCAA1326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1805"/>
          <a:stretch/>
        </p:blipFill>
        <p:spPr>
          <a:xfrm>
            <a:off x="4704452" y="2843564"/>
            <a:ext cx="3356329" cy="1144428"/>
          </a:xfrm>
          <a:prstGeom prst="rect">
            <a:avLst/>
          </a:prstGeom>
        </p:spPr>
      </p:pic>
      <p:sp>
        <p:nvSpPr>
          <p:cNvPr id="2" name="Rectángulo 1">
            <a:extLst>
              <a:ext uri="{FF2B5EF4-FFF2-40B4-BE49-F238E27FC236}">
                <a16:creationId xmlns:a16="http://schemas.microsoft.com/office/drawing/2014/main" id="{8161E406-521D-4C10-B64F-1240202BBEE3}"/>
              </a:ext>
            </a:extLst>
          </p:cNvPr>
          <p:cNvSpPr/>
          <p:nvPr/>
        </p:nvSpPr>
        <p:spPr>
          <a:xfrm>
            <a:off x="6382616" y="4732414"/>
            <a:ext cx="4787356" cy="138499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
                <a:srgbClr val="952886"/>
              </a:buClr>
              <a:buSzTx/>
              <a:buFontTx/>
              <a:buNone/>
              <a:tabLst/>
              <a:defRPr/>
            </a:pPr>
            <a:r>
              <a:rPr kumimoji="0" lang="es-MX" sz="1400" b="0" i="0" u="none" strike="noStrike" kern="120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rPr>
              <a:t>Nueva de Lyon 145 Piso 2, </a:t>
            </a:r>
          </a:p>
          <a:p>
            <a:pPr marL="0" marR="0" lvl="0" indent="0" algn="r" defTabSz="914400" rtl="0" eaLnBrk="1" fontAlgn="auto" latinLnBrk="0" hangingPunct="1">
              <a:lnSpc>
                <a:spcPct val="100000"/>
              </a:lnSpc>
              <a:spcBef>
                <a:spcPts val="0"/>
              </a:spcBef>
              <a:spcAft>
                <a:spcPts val="0"/>
              </a:spcAft>
              <a:buClr>
                <a:srgbClr val="952886"/>
              </a:buClr>
              <a:buSzTx/>
              <a:buFontTx/>
              <a:buNone/>
              <a:tabLst/>
              <a:defRPr/>
            </a:pPr>
            <a:r>
              <a:rPr kumimoji="0" lang="es-MX" sz="1400" b="0" i="0" u="none" strike="noStrike" kern="120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rPr>
              <a:t>Providencia Santiago, Chile.</a:t>
            </a:r>
          </a:p>
          <a:p>
            <a:pPr marL="0" marR="0" lvl="0" indent="0" algn="r" defTabSz="914400" rtl="0" eaLnBrk="1" fontAlgn="auto" latinLnBrk="0" hangingPunct="1">
              <a:lnSpc>
                <a:spcPct val="100000"/>
              </a:lnSpc>
              <a:spcBef>
                <a:spcPts val="0"/>
              </a:spcBef>
              <a:spcAft>
                <a:spcPts val="0"/>
              </a:spcAft>
              <a:buClr>
                <a:srgbClr val="952886"/>
              </a:buClr>
              <a:buSzTx/>
              <a:buFontTx/>
              <a:buNone/>
              <a:tabLst/>
              <a:defRPr/>
            </a:pPr>
            <a:r>
              <a:rPr kumimoji="0" lang="es-MX" sz="1400" b="0" i="0" u="none" strike="noStrike" kern="120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rPr>
              <a:t>www.cadem.cl</a:t>
            </a:r>
          </a:p>
          <a:p>
            <a:pPr marL="0" marR="0" lvl="0" indent="0" algn="r" defTabSz="914400" rtl="0" eaLnBrk="1" fontAlgn="auto" latinLnBrk="0" hangingPunct="1">
              <a:lnSpc>
                <a:spcPct val="100000"/>
              </a:lnSpc>
              <a:spcBef>
                <a:spcPts val="0"/>
              </a:spcBef>
              <a:spcAft>
                <a:spcPts val="0"/>
              </a:spcAft>
              <a:buClr>
                <a:srgbClr val="952886"/>
              </a:buClr>
              <a:buSzTx/>
              <a:buFontTx/>
              <a:buNone/>
              <a:tabLst/>
              <a:defRPr/>
            </a:pPr>
            <a:r>
              <a:rPr kumimoji="0" lang="es-MX" sz="1400" b="0" i="0" u="none" strike="noStrike" kern="120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rPr>
              <a:t>cadem@cadem.cl</a:t>
            </a:r>
          </a:p>
          <a:p>
            <a:pPr marL="0" marR="0" lvl="0" indent="0" algn="r" defTabSz="914400" rtl="0" eaLnBrk="1" fontAlgn="auto" latinLnBrk="0" hangingPunct="1">
              <a:lnSpc>
                <a:spcPct val="100000"/>
              </a:lnSpc>
              <a:spcBef>
                <a:spcPts val="0"/>
              </a:spcBef>
              <a:spcAft>
                <a:spcPts val="0"/>
              </a:spcAft>
              <a:buClr>
                <a:srgbClr val="952886"/>
              </a:buClr>
              <a:buSzTx/>
              <a:buFontTx/>
              <a:buNone/>
              <a:tabLst/>
              <a:defRPr/>
            </a:pPr>
            <a:r>
              <a:rPr kumimoji="0" lang="es-MX" sz="1400" b="0" i="0" u="none" strike="noStrike" kern="120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rPr>
              <a:t>+562 2438 6500</a:t>
            </a:r>
          </a:p>
          <a:p>
            <a:pPr marL="0" marR="0" lvl="0" indent="0" algn="r" defTabSz="914400" rtl="0" eaLnBrk="1" fontAlgn="auto" latinLnBrk="0" hangingPunct="1">
              <a:lnSpc>
                <a:spcPct val="100000"/>
              </a:lnSpc>
              <a:spcBef>
                <a:spcPts val="0"/>
              </a:spcBef>
              <a:spcAft>
                <a:spcPts val="0"/>
              </a:spcAft>
              <a:buClr>
                <a:srgbClr val="952886"/>
              </a:buClr>
              <a:buSzTx/>
              <a:buFontTx/>
              <a:buNone/>
              <a:tabLst/>
              <a:defRPr/>
            </a:pPr>
            <a:endParaRPr kumimoji="0" lang="es-MX" sz="1400" b="0" i="0" u="none" strike="noStrike" kern="120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endParaRPr>
          </a:p>
        </p:txBody>
      </p:sp>
      <p:pic>
        <p:nvPicPr>
          <p:cNvPr id="9" name="Imagen 8">
            <a:hlinkClick r:id="rId4"/>
            <a:extLst>
              <a:ext uri="{FF2B5EF4-FFF2-40B4-BE49-F238E27FC236}">
                <a16:creationId xmlns:a16="http://schemas.microsoft.com/office/drawing/2014/main" id="{2BFC16BC-A5F6-4F93-8892-C596A8840D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8337" y="5961017"/>
            <a:ext cx="312783" cy="312783"/>
          </a:xfrm>
          <a:prstGeom prst="rect">
            <a:avLst/>
          </a:prstGeom>
        </p:spPr>
      </p:pic>
      <p:pic>
        <p:nvPicPr>
          <p:cNvPr id="11" name="Imagen 10">
            <a:hlinkClick r:id="rId6"/>
            <a:extLst>
              <a:ext uri="{FF2B5EF4-FFF2-40B4-BE49-F238E27FC236}">
                <a16:creationId xmlns:a16="http://schemas.microsoft.com/office/drawing/2014/main" id="{39315EBA-1F38-44F2-8573-046E3A8DC1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3921" y="5961017"/>
            <a:ext cx="312783" cy="312783"/>
          </a:xfrm>
          <a:prstGeom prst="rect">
            <a:avLst/>
          </a:prstGeom>
        </p:spPr>
      </p:pic>
    </p:spTree>
    <p:extLst>
      <p:ext uri="{BB962C8B-B14F-4D97-AF65-F5344CB8AC3E}">
        <p14:creationId xmlns:p14="http://schemas.microsoft.com/office/powerpoint/2010/main" val="210237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98532CB-CA94-4FCE-A7E2-F2A2B791F4AF}"/>
              </a:ext>
            </a:extLst>
          </p:cNvPr>
          <p:cNvSpPr>
            <a:spLocks noGrp="1"/>
          </p:cNvSpPr>
          <p:nvPr>
            <p:ph type="title"/>
          </p:nvPr>
        </p:nvSpPr>
        <p:spPr>
          <a:xfrm>
            <a:off x="1163638" y="425925"/>
            <a:ext cx="9864725" cy="630969"/>
          </a:xfrm>
        </p:spPr>
        <p:txBody>
          <a:bodyPr/>
          <a:lstStyle/>
          <a:p>
            <a:r>
              <a:rPr lang="es-CL" dirty="0"/>
              <a:t>Metodología</a:t>
            </a:r>
          </a:p>
        </p:txBody>
      </p:sp>
      <p:sp>
        <p:nvSpPr>
          <p:cNvPr id="7" name="Rectangle 3">
            <a:extLst>
              <a:ext uri="{FF2B5EF4-FFF2-40B4-BE49-F238E27FC236}">
                <a16:creationId xmlns:a16="http://schemas.microsoft.com/office/drawing/2014/main" id="{A5BD288C-A1CA-455C-A2F0-11E2DCE68108}"/>
              </a:ext>
            </a:extLst>
          </p:cNvPr>
          <p:cNvSpPr txBox="1">
            <a:spLocks noChangeArrowheads="1"/>
          </p:cNvSpPr>
          <p:nvPr/>
        </p:nvSpPr>
        <p:spPr>
          <a:xfrm>
            <a:off x="1789473" y="1367005"/>
            <a:ext cx="8613054" cy="2092881"/>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buClr>
                <a:srgbClr val="952886"/>
              </a:buClr>
              <a:buNone/>
              <a:defRPr/>
            </a:pPr>
            <a:r>
              <a:rPr lang="es-CL" sz="1400" b="1" dirty="0">
                <a:solidFill>
                  <a:srgbClr val="233247"/>
                </a:solidFill>
                <a:latin typeface="Calibri"/>
                <a:ea typeface="Open Sans" panose="020B0606030504020204" pitchFamily="34" charset="0"/>
                <a:cs typeface="Open Sans" panose="020B0606030504020204" pitchFamily="34" charset="0"/>
              </a:rPr>
              <a:t>Ponderación</a:t>
            </a:r>
            <a:r>
              <a:rPr lang="es-CL" sz="1400" b="1" dirty="0">
                <a:solidFill>
                  <a:srgbClr val="233247"/>
                </a:solidFill>
                <a:ea typeface="Open Sans" panose="020B0606030504020204" pitchFamily="34" charset="0"/>
                <a:cs typeface="Open Sans" panose="020B0606030504020204" pitchFamily="34" charset="0"/>
              </a:rPr>
              <a:t>: </a:t>
            </a:r>
            <a:r>
              <a:rPr lang="es-CL" sz="1400" dirty="0">
                <a:solidFill>
                  <a:srgbClr val="233247"/>
                </a:solidFill>
                <a:ea typeface="Open Sans" panose="020B0606030504020204" pitchFamily="34" charset="0"/>
                <a:cs typeface="Open Sans" panose="020B0606030504020204" pitchFamily="34" charset="0"/>
              </a:rPr>
              <a:t>La muestra de cada mes se distribuyó de acuerdo a la proporción por ciudad de la BBDD del mes, con el objetivo de tener una muestra representativa al final de los 3 meses (Muestra Auto ponderada de acuerdo a la Base recibida de cada mes).</a:t>
            </a:r>
          </a:p>
          <a:p>
            <a:pPr marL="0" indent="0" algn="just">
              <a:spcBef>
                <a:spcPts val="600"/>
              </a:spcBef>
              <a:buClr>
                <a:srgbClr val="952886"/>
              </a:buClr>
              <a:buNone/>
              <a:defRPr/>
            </a:pPr>
            <a:endParaRPr lang="es-CL" sz="1400" dirty="0">
              <a:solidFill>
                <a:srgbClr val="233247"/>
              </a:solidFill>
              <a:ea typeface="Open Sans" panose="020B0606030504020204" pitchFamily="34" charset="0"/>
              <a:cs typeface="Open Sans" panose="020B0606030504020204" pitchFamily="34" charset="0"/>
            </a:endParaRPr>
          </a:p>
          <a:p>
            <a:pPr marL="0" indent="0" algn="just">
              <a:spcBef>
                <a:spcPts val="600"/>
              </a:spcBef>
              <a:buClr>
                <a:srgbClr val="952886"/>
              </a:buClr>
              <a:buNone/>
              <a:defRPr/>
            </a:pPr>
            <a:r>
              <a:rPr lang="es-CL" sz="1400" dirty="0">
                <a:solidFill>
                  <a:srgbClr val="233247"/>
                </a:solidFill>
                <a:ea typeface="Open Sans" panose="020B0606030504020204" pitchFamily="34" charset="0"/>
                <a:cs typeface="Open Sans" panose="020B0606030504020204" pitchFamily="34" charset="0"/>
              </a:rPr>
              <a:t>Se realizó ponderación de acuerdo al número de trabajadores protegidos según Mutual (Estadísticas de SUSESO    2016).</a:t>
            </a:r>
          </a:p>
          <a:p>
            <a:pPr marL="0" indent="0" algn="just">
              <a:spcBef>
                <a:spcPts val="600"/>
              </a:spcBef>
              <a:buClr>
                <a:srgbClr val="952886"/>
              </a:buClr>
              <a:buNone/>
              <a:defRPr/>
            </a:pPr>
            <a:endParaRPr lang="es-CL" sz="1400" b="1" dirty="0">
              <a:solidFill>
                <a:srgbClr val="233247"/>
              </a:solidFill>
              <a:latin typeface="Calibri"/>
              <a:ea typeface="Open Sans" panose="020B0606030504020204" pitchFamily="34" charset="0"/>
              <a:cs typeface="Open Sans" panose="020B0606030504020204" pitchFamily="34" charset="0"/>
            </a:endParaRPr>
          </a:p>
          <a:p>
            <a:pPr marL="0" indent="0" algn="just">
              <a:spcBef>
                <a:spcPts val="600"/>
              </a:spcBef>
              <a:buNone/>
            </a:pPr>
            <a:endParaRPr lang="es-CL" sz="1200" dirty="0">
              <a:solidFill>
                <a:srgbClr val="717274"/>
              </a:solidFill>
              <a:latin typeface="Calibri Light" panose="020F0302020204030204"/>
              <a:ea typeface="Open Sans" panose="020B0606030504020204" pitchFamily="34" charset="0"/>
              <a:cs typeface="Open Sans" panose="020B0606030504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1976604062"/>
              </p:ext>
            </p:extLst>
          </p:nvPr>
        </p:nvGraphicFramePr>
        <p:xfrm>
          <a:off x="3062753" y="3008878"/>
          <a:ext cx="6444102" cy="1118573"/>
        </p:xfrm>
        <a:graphic>
          <a:graphicData uri="http://schemas.openxmlformats.org/drawingml/2006/table">
            <a:tbl>
              <a:tblPr/>
              <a:tblGrid>
                <a:gridCol w="1837672">
                  <a:extLst>
                    <a:ext uri="{9D8B030D-6E8A-4147-A177-3AD203B41FA5}">
                      <a16:colId xmlns:a16="http://schemas.microsoft.com/office/drawing/2014/main" val="20000"/>
                    </a:ext>
                  </a:extLst>
                </a:gridCol>
                <a:gridCol w="1080186">
                  <a:extLst>
                    <a:ext uri="{9D8B030D-6E8A-4147-A177-3AD203B41FA5}">
                      <a16:colId xmlns:a16="http://schemas.microsoft.com/office/drawing/2014/main" val="20001"/>
                    </a:ext>
                  </a:extLst>
                </a:gridCol>
                <a:gridCol w="1280816">
                  <a:extLst>
                    <a:ext uri="{9D8B030D-6E8A-4147-A177-3AD203B41FA5}">
                      <a16:colId xmlns:a16="http://schemas.microsoft.com/office/drawing/2014/main" val="20002"/>
                    </a:ext>
                  </a:extLst>
                </a:gridCol>
                <a:gridCol w="1284817">
                  <a:extLst>
                    <a:ext uri="{9D8B030D-6E8A-4147-A177-3AD203B41FA5}">
                      <a16:colId xmlns:a16="http://schemas.microsoft.com/office/drawing/2014/main" val="20003"/>
                    </a:ext>
                  </a:extLst>
                </a:gridCol>
                <a:gridCol w="960611">
                  <a:extLst>
                    <a:ext uri="{9D8B030D-6E8A-4147-A177-3AD203B41FA5}">
                      <a16:colId xmlns:a16="http://schemas.microsoft.com/office/drawing/2014/main" val="20004"/>
                    </a:ext>
                  </a:extLst>
                </a:gridCol>
              </a:tblGrid>
              <a:tr h="532607">
                <a:tc rowSpan="2">
                  <a:txBody>
                    <a:bodyPr/>
                    <a:lstStyle/>
                    <a:p>
                      <a:pPr algn="ctr" fontAlgn="ctr"/>
                      <a:r>
                        <a:rPr lang="es-CL" sz="1200" b="1" i="0" u="none" strike="noStrike" kern="1200" dirty="0">
                          <a:solidFill>
                            <a:schemeClr val="lt1"/>
                          </a:solidFill>
                          <a:effectLst/>
                          <a:latin typeface="+mn-lt"/>
                          <a:ea typeface="+mn-ea"/>
                          <a:cs typeface="+mn-cs"/>
                        </a:rPr>
                        <a:t>TAMAÑO DE LA ENTIDAD POR NÚMERO DE TRABAJADORES PROTEGIDOS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559A2"/>
                    </a:solidFill>
                  </a:tcPr>
                </a:tc>
                <a:tc gridSpan="3">
                  <a:txBody>
                    <a:bodyPr/>
                    <a:lstStyle/>
                    <a:p>
                      <a:pPr algn="ctr" fontAlgn="ctr"/>
                      <a:r>
                        <a:rPr lang="es-CL" sz="1200" b="1" i="0" u="none" strike="noStrike" kern="1200" dirty="0">
                          <a:solidFill>
                            <a:schemeClr val="lt1"/>
                          </a:solidFill>
                          <a:effectLst/>
                          <a:latin typeface="+mn-lt"/>
                          <a:ea typeface="+mn-ea"/>
                          <a:cs typeface="+mn-cs"/>
                        </a:rPr>
                        <a:t>Mutuales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559A2"/>
                    </a:solidFill>
                  </a:tcPr>
                </a:tc>
                <a:tc hMerge="1">
                  <a:txBody>
                    <a:bodyPr/>
                    <a:lstStyle/>
                    <a:p>
                      <a:endParaRPr lang="es-CL"/>
                    </a:p>
                  </a:txBody>
                  <a:tcPr/>
                </a:tc>
                <a:tc hMerge="1">
                  <a:txBody>
                    <a:bodyPr/>
                    <a:lstStyle/>
                    <a:p>
                      <a:endParaRPr lang="es-CL"/>
                    </a:p>
                  </a:txBody>
                  <a:tcPr/>
                </a:tc>
                <a:tc rowSpan="2">
                  <a:txBody>
                    <a:bodyPr/>
                    <a:lstStyle/>
                    <a:p>
                      <a:pPr algn="ctr" fontAlgn="ctr"/>
                      <a:r>
                        <a:rPr lang="es-CL" sz="1200" b="1" i="0" u="none" strike="noStrike" kern="1200" dirty="0">
                          <a:solidFill>
                            <a:schemeClr val="lt1"/>
                          </a:solidFill>
                          <a:effectLst/>
                          <a:latin typeface="+mn-lt"/>
                          <a:ea typeface="+mn-ea"/>
                          <a:cs typeface="+mn-cs"/>
                        </a:rPr>
                        <a:t>Total Mutuales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559A2"/>
                    </a:solidFill>
                  </a:tcPr>
                </a:tc>
                <a:extLst>
                  <a:ext uri="{0D108BD9-81ED-4DB2-BD59-A6C34878D82A}">
                    <a16:rowId xmlns:a16="http://schemas.microsoft.com/office/drawing/2014/main" val="10000"/>
                  </a:ext>
                </a:extLst>
              </a:tr>
              <a:tr h="304800">
                <a:tc vMerge="1">
                  <a:txBody>
                    <a:bodyPr/>
                    <a:lstStyle/>
                    <a:p>
                      <a:endParaRPr lang="es-CL"/>
                    </a:p>
                  </a:txBody>
                  <a:tcPr/>
                </a:tc>
                <a:tc>
                  <a:txBody>
                    <a:bodyPr/>
                    <a:lstStyle/>
                    <a:p>
                      <a:pPr algn="ctr" fontAlgn="ctr"/>
                      <a:r>
                        <a:rPr lang="es-CL" sz="1200" b="1" i="0" u="none" strike="noStrike" dirty="0">
                          <a:solidFill>
                            <a:srgbClr val="000000"/>
                          </a:solidFill>
                          <a:effectLst/>
                          <a:latin typeface="Calibri" panose="020F0502020204030204" pitchFamily="34" charset="0"/>
                        </a:rPr>
                        <a:t>A.CH.S.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1E0"/>
                    </a:solidFill>
                  </a:tcPr>
                </a:tc>
                <a:tc>
                  <a:txBody>
                    <a:bodyPr/>
                    <a:lstStyle/>
                    <a:p>
                      <a:pPr algn="ctr" fontAlgn="ctr"/>
                      <a:r>
                        <a:rPr lang="es-CL" sz="1200" b="1" i="0" u="none" strike="noStrike" dirty="0">
                          <a:solidFill>
                            <a:srgbClr val="000000"/>
                          </a:solidFill>
                          <a:effectLst/>
                          <a:latin typeface="Calibri" panose="020F0502020204030204" pitchFamily="34" charset="0"/>
                        </a:rPr>
                        <a:t>MUTUAL</a:t>
                      </a:r>
                      <a:r>
                        <a:rPr lang="es-CL" sz="1200" b="1" i="0" u="none" strike="noStrike" baseline="0" dirty="0">
                          <a:solidFill>
                            <a:srgbClr val="000000"/>
                          </a:solidFill>
                          <a:effectLst/>
                          <a:latin typeface="Calibri" panose="020F0502020204030204" pitchFamily="34" charset="0"/>
                        </a:rPr>
                        <a:t> </a:t>
                      </a:r>
                      <a:r>
                        <a:rPr lang="es-CL" sz="1200" b="1" i="0" u="none" strike="noStrike" dirty="0" err="1">
                          <a:solidFill>
                            <a:srgbClr val="000000"/>
                          </a:solidFill>
                          <a:effectLst/>
                          <a:latin typeface="Calibri" panose="020F0502020204030204" pitchFamily="34" charset="0"/>
                        </a:rPr>
                        <a:t>C.Ch.C</a:t>
                      </a:r>
                      <a:r>
                        <a:rPr lang="es-CL" sz="1200" b="1" i="0" u="none" strike="noStrike" dirty="0">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1E0"/>
                    </a:solidFill>
                  </a:tcPr>
                </a:tc>
                <a:tc>
                  <a:txBody>
                    <a:bodyPr/>
                    <a:lstStyle/>
                    <a:p>
                      <a:pPr algn="ctr" fontAlgn="ctr"/>
                      <a:r>
                        <a:rPr lang="es-CL" sz="1200" b="1" i="0" u="none" strike="noStrike" dirty="0">
                          <a:solidFill>
                            <a:srgbClr val="000000"/>
                          </a:solidFill>
                          <a:effectLst/>
                          <a:latin typeface="Calibri" panose="020F0502020204030204" pitchFamily="34" charset="0"/>
                        </a:rPr>
                        <a:t>I.S.T.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1E0"/>
                    </a:solidFill>
                  </a:tcPr>
                </a:tc>
                <a:tc vMerge="1">
                  <a:txBody>
                    <a:bodyPr/>
                    <a:lstStyle/>
                    <a:p>
                      <a:endParaRPr lang="es-CL"/>
                    </a:p>
                  </a:txBody>
                  <a:tcPr/>
                </a:tc>
                <a:extLst>
                  <a:ext uri="{0D108BD9-81ED-4DB2-BD59-A6C34878D82A}">
                    <a16:rowId xmlns:a16="http://schemas.microsoft.com/office/drawing/2014/main" val="10001"/>
                  </a:ext>
                </a:extLst>
              </a:tr>
              <a:tr h="281166">
                <a:tc>
                  <a:txBody>
                    <a:bodyPr/>
                    <a:lstStyle/>
                    <a:p>
                      <a:pPr algn="r" fontAlgn="ctr"/>
                      <a:r>
                        <a:rPr lang="es-CL" sz="1000" b="1"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F0"/>
                    </a:solidFill>
                  </a:tcPr>
                </a:tc>
                <a:tc>
                  <a:txBody>
                    <a:bodyPr/>
                    <a:lstStyle/>
                    <a:p>
                      <a:pPr algn="ctr" fontAlgn="ctr"/>
                      <a:r>
                        <a:rPr lang="es-CL" sz="1200" b="1" i="0" u="none" strike="noStrike" dirty="0">
                          <a:solidFill>
                            <a:srgbClr val="000000"/>
                          </a:solidFill>
                          <a:effectLst/>
                          <a:latin typeface="Calibri" panose="020F0502020204030204" pitchFamily="34" charset="0"/>
                        </a:rPr>
                        <a:t>48,70%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F0"/>
                    </a:solidFill>
                  </a:tcPr>
                </a:tc>
                <a:tc>
                  <a:txBody>
                    <a:bodyPr/>
                    <a:lstStyle/>
                    <a:p>
                      <a:pPr algn="ctr" fontAlgn="ctr"/>
                      <a:r>
                        <a:rPr lang="es-CL" sz="1200" b="1" i="0" u="none" strike="noStrike" dirty="0">
                          <a:solidFill>
                            <a:srgbClr val="000000"/>
                          </a:solidFill>
                          <a:effectLst/>
                          <a:latin typeface="Calibri" panose="020F0502020204030204" pitchFamily="34" charset="0"/>
                        </a:rPr>
                        <a:t>39,90%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F0"/>
                    </a:solidFill>
                  </a:tcPr>
                </a:tc>
                <a:tc>
                  <a:txBody>
                    <a:bodyPr/>
                    <a:lstStyle/>
                    <a:p>
                      <a:pPr algn="ctr" fontAlgn="ctr"/>
                      <a:r>
                        <a:rPr lang="es-CL" sz="1200" b="1" i="0" u="none" strike="noStrike" dirty="0">
                          <a:solidFill>
                            <a:srgbClr val="000000"/>
                          </a:solidFill>
                          <a:effectLst/>
                          <a:latin typeface="Calibri" panose="020F0502020204030204" pitchFamily="34" charset="0"/>
                        </a:rPr>
                        <a:t>11,40%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F0"/>
                    </a:solidFill>
                  </a:tcPr>
                </a:tc>
                <a:tc>
                  <a:txBody>
                    <a:bodyPr/>
                    <a:lstStyle/>
                    <a:p>
                      <a:pPr algn="ctr" fontAlgn="ctr"/>
                      <a:r>
                        <a:rPr lang="es-CL" sz="12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F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4634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2752968-2B2F-4620-B29A-FDBF8E785358}"/>
              </a:ext>
            </a:extLst>
          </p:cNvPr>
          <p:cNvSpPr>
            <a:spLocks noGrp="1"/>
          </p:cNvSpPr>
          <p:nvPr>
            <p:ph type="ctrTitle"/>
          </p:nvPr>
        </p:nvSpPr>
        <p:spPr/>
        <p:txBody>
          <a:bodyPr vert="horz" lIns="91440" tIns="45720" rIns="91440" bIns="45720" rtlCol="0" anchor="b">
            <a:normAutofit/>
          </a:bodyPr>
          <a:lstStyle/>
          <a:p>
            <a:pPr>
              <a:lnSpc>
                <a:spcPts val="3400"/>
              </a:lnSpc>
            </a:pPr>
            <a:r>
              <a:rPr lang="es-CL" sz="4000" dirty="0"/>
              <a:t>Objetivos</a:t>
            </a:r>
          </a:p>
        </p:txBody>
      </p:sp>
    </p:spTree>
    <p:extLst>
      <p:ext uri="{BB962C8B-B14F-4D97-AF65-F5344CB8AC3E}">
        <p14:creationId xmlns:p14="http://schemas.microsoft.com/office/powerpoint/2010/main" val="4272401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9F24FC08-6289-4492-9E8D-72345BB8F377}"/>
              </a:ext>
            </a:extLst>
          </p:cNvPr>
          <p:cNvSpPr>
            <a:spLocks noGrp="1"/>
          </p:cNvSpPr>
          <p:nvPr>
            <p:ph type="title"/>
          </p:nvPr>
        </p:nvSpPr>
        <p:spPr>
          <a:xfrm>
            <a:off x="838200" y="420570"/>
            <a:ext cx="10515600" cy="1325563"/>
          </a:xfrm>
        </p:spPr>
        <p:txBody>
          <a:bodyPr/>
          <a:lstStyle/>
          <a:p>
            <a:r>
              <a:rPr lang="es-CL" dirty="0"/>
              <a:t>Objetivos del estudio</a:t>
            </a:r>
          </a:p>
        </p:txBody>
      </p:sp>
      <p:sp>
        <p:nvSpPr>
          <p:cNvPr id="8" name="Rectángulo 7">
            <a:extLst>
              <a:ext uri="{FF2B5EF4-FFF2-40B4-BE49-F238E27FC236}">
                <a16:creationId xmlns:a16="http://schemas.microsoft.com/office/drawing/2014/main" id="{8C8E1F3A-AED3-4C10-9EF7-EA354B5DF79C}"/>
              </a:ext>
            </a:extLst>
          </p:cNvPr>
          <p:cNvSpPr/>
          <p:nvPr/>
        </p:nvSpPr>
        <p:spPr>
          <a:xfrm>
            <a:off x="1382972" y="1746133"/>
            <a:ext cx="9426056" cy="1938992"/>
          </a:xfrm>
          <a:prstGeom prst="rect">
            <a:avLst/>
          </a:prstGeom>
        </p:spPr>
        <p:txBody>
          <a:bodyPr wrap="square">
            <a:spAutoFit/>
          </a:bodyPr>
          <a:lstStyle/>
          <a:p>
            <a:pPr algn="ctr" defTabSz="457200">
              <a:spcBef>
                <a:spcPts val="1800"/>
              </a:spcBef>
              <a:buClr>
                <a:srgbClr val="952886"/>
              </a:buClr>
              <a:buSzPct val="120000"/>
              <a:defRPr/>
            </a:pPr>
            <a:r>
              <a:rPr lang="es-ES" dirty="0">
                <a:solidFill>
                  <a:srgbClr val="233247"/>
                </a:solidFill>
              </a:rPr>
              <a:t>Conocer el nivel de satisfacción del segmento trabajadores con el servicio prestado por las mutualidades.</a:t>
            </a:r>
          </a:p>
          <a:p>
            <a:pPr algn="ctr" defTabSz="457200">
              <a:spcBef>
                <a:spcPts val="1800"/>
              </a:spcBef>
              <a:buClr>
                <a:srgbClr val="952886"/>
              </a:buClr>
              <a:buSzPct val="120000"/>
              <a:defRPr/>
            </a:pPr>
            <a:r>
              <a:rPr lang="es-ES" dirty="0">
                <a:solidFill>
                  <a:srgbClr val="233247"/>
                </a:solidFill>
              </a:rPr>
              <a:t>Conocer las debilidades y fortalezas de la Industria.</a:t>
            </a:r>
          </a:p>
          <a:p>
            <a:pPr algn="ctr" defTabSz="457200">
              <a:spcBef>
                <a:spcPts val="1800"/>
              </a:spcBef>
              <a:buClr>
                <a:srgbClr val="952886"/>
              </a:buClr>
              <a:buSzPct val="120000"/>
              <a:defRPr/>
            </a:pPr>
            <a:r>
              <a:rPr lang="es-ES" dirty="0">
                <a:solidFill>
                  <a:srgbClr val="233247"/>
                </a:solidFill>
              </a:rPr>
              <a:t>Estimar el impacto en la experiencia del cliente que tienen las diferentes dimensiones que conforman el servicio en la Industria.</a:t>
            </a:r>
          </a:p>
        </p:txBody>
      </p:sp>
      <p:sp>
        <p:nvSpPr>
          <p:cNvPr id="4" name="Rectángulo 3">
            <a:extLst>
              <a:ext uri="{FF2B5EF4-FFF2-40B4-BE49-F238E27FC236}">
                <a16:creationId xmlns:a16="http://schemas.microsoft.com/office/drawing/2014/main" id="{89C2D664-195A-4A0D-BBB4-B955C106B8BC}"/>
              </a:ext>
            </a:extLst>
          </p:cNvPr>
          <p:cNvSpPr/>
          <p:nvPr/>
        </p:nvSpPr>
        <p:spPr>
          <a:xfrm>
            <a:off x="0" y="4312705"/>
            <a:ext cx="12192000" cy="1682868"/>
          </a:xfrm>
          <a:prstGeom prst="rect">
            <a:avLst/>
          </a:prstGeom>
          <a:solidFill>
            <a:srgbClr val="F5F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L"/>
          </a:p>
        </p:txBody>
      </p:sp>
      <p:sp>
        <p:nvSpPr>
          <p:cNvPr id="5" name="CuadroTexto 3">
            <a:extLst>
              <a:ext uri="{FF2B5EF4-FFF2-40B4-BE49-F238E27FC236}">
                <a16:creationId xmlns:a16="http://schemas.microsoft.com/office/drawing/2014/main" id="{D2FF72AD-1A2F-416A-9A64-8398F3E4173C}"/>
              </a:ext>
            </a:extLst>
          </p:cNvPr>
          <p:cNvSpPr txBox="1"/>
          <p:nvPr/>
        </p:nvSpPr>
        <p:spPr>
          <a:xfrm>
            <a:off x="1369799" y="4830973"/>
            <a:ext cx="9452402" cy="646331"/>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s-ES" b="1" i="1" dirty="0">
                <a:solidFill>
                  <a:srgbClr val="1E2B3E"/>
                </a:solidFill>
              </a:rPr>
              <a:t>Y con ello, establecer recomendaciones para el desarrollo de una estrategia que permita a las Mutualidades mejorar la experiencia de sus afiliados.</a:t>
            </a:r>
          </a:p>
        </p:txBody>
      </p:sp>
      <p:grpSp>
        <p:nvGrpSpPr>
          <p:cNvPr id="2" name="Grupo 1"/>
          <p:cNvGrpSpPr/>
          <p:nvPr/>
        </p:nvGrpSpPr>
        <p:grpSpPr>
          <a:xfrm>
            <a:off x="5883615" y="4117369"/>
            <a:ext cx="424770" cy="424770"/>
            <a:chOff x="5883615" y="3216615"/>
            <a:chExt cx="424770" cy="424770"/>
          </a:xfrm>
        </p:grpSpPr>
        <p:sp>
          <p:nvSpPr>
            <p:cNvPr id="7" name="Elipse 6">
              <a:extLst>
                <a:ext uri="{FF2B5EF4-FFF2-40B4-BE49-F238E27FC236}">
                  <a16:creationId xmlns:a16="http://schemas.microsoft.com/office/drawing/2014/main" id="{64059C10-DA73-47A4-B89D-8927C0B74F18}"/>
                </a:ext>
              </a:extLst>
            </p:cNvPr>
            <p:cNvSpPr/>
            <p:nvPr/>
          </p:nvSpPr>
          <p:spPr>
            <a:xfrm rot="5400000">
              <a:off x="5883615" y="3216615"/>
              <a:ext cx="424770" cy="424770"/>
            </a:xfrm>
            <a:prstGeom prst="ellipse">
              <a:avLst/>
            </a:prstGeom>
            <a:solidFill>
              <a:srgbClr val="0B56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L"/>
            </a:p>
          </p:txBody>
        </p:sp>
        <p:pic>
          <p:nvPicPr>
            <p:cNvPr id="9" name="Imagen 8">
              <a:extLst>
                <a:ext uri="{FF2B5EF4-FFF2-40B4-BE49-F238E27FC236}">
                  <a16:creationId xmlns:a16="http://schemas.microsoft.com/office/drawing/2014/main" id="{F29AE91C-B688-4152-8116-0F05B46F91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9370" y="3332370"/>
              <a:ext cx="193260" cy="193260"/>
            </a:xfrm>
            <a:prstGeom prst="rect">
              <a:avLst/>
            </a:prstGeom>
          </p:spPr>
        </p:pic>
      </p:grpSp>
    </p:spTree>
    <p:extLst>
      <p:ext uri="{BB962C8B-B14F-4D97-AF65-F5344CB8AC3E}">
        <p14:creationId xmlns:p14="http://schemas.microsoft.com/office/powerpoint/2010/main" val="85725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2752968-2B2F-4620-B29A-FDBF8E785358}"/>
              </a:ext>
            </a:extLst>
          </p:cNvPr>
          <p:cNvSpPr>
            <a:spLocks noGrp="1"/>
          </p:cNvSpPr>
          <p:nvPr>
            <p:ph type="ctrTitle"/>
          </p:nvPr>
        </p:nvSpPr>
        <p:spPr/>
        <p:txBody>
          <a:bodyPr>
            <a:normAutofit/>
          </a:bodyPr>
          <a:lstStyle/>
          <a:p>
            <a:r>
              <a:rPr lang="es-CL" sz="4000" dirty="0"/>
              <a:t>Revisión de Resultados</a:t>
            </a:r>
          </a:p>
        </p:txBody>
      </p:sp>
    </p:spTree>
    <p:extLst>
      <p:ext uri="{BB962C8B-B14F-4D97-AF65-F5344CB8AC3E}">
        <p14:creationId xmlns:p14="http://schemas.microsoft.com/office/powerpoint/2010/main" val="1968533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2752968-2B2F-4620-B29A-FDBF8E785358}"/>
              </a:ext>
            </a:extLst>
          </p:cNvPr>
          <p:cNvSpPr>
            <a:spLocks noGrp="1"/>
          </p:cNvSpPr>
          <p:nvPr>
            <p:ph type="ctrTitle"/>
          </p:nvPr>
        </p:nvSpPr>
        <p:spPr>
          <a:xfrm>
            <a:off x="1039368" y="1041400"/>
            <a:ext cx="9144000" cy="2387600"/>
          </a:xfrm>
        </p:spPr>
        <p:txBody>
          <a:bodyPr>
            <a:normAutofit/>
          </a:bodyPr>
          <a:lstStyle/>
          <a:p>
            <a:pPr>
              <a:lnSpc>
                <a:spcPts val="3400"/>
              </a:lnSpc>
            </a:pPr>
            <a:r>
              <a:rPr lang="es-CL" sz="4000" dirty="0"/>
              <a:t>1. Indicadores Generales</a:t>
            </a:r>
          </a:p>
        </p:txBody>
      </p:sp>
    </p:spTree>
    <p:extLst>
      <p:ext uri="{BB962C8B-B14F-4D97-AF65-F5344CB8AC3E}">
        <p14:creationId xmlns:p14="http://schemas.microsoft.com/office/powerpoint/2010/main" val="29538455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15978</TotalTime>
  <Words>3676</Words>
  <Application>Microsoft Office PowerPoint</Application>
  <PresentationFormat>Panorámica</PresentationFormat>
  <Paragraphs>850</Paragraphs>
  <Slides>44</Slides>
  <Notes>3</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44</vt:i4>
      </vt:variant>
    </vt:vector>
  </HeadingPairs>
  <TitlesOfParts>
    <vt:vector size="49" baseType="lpstr">
      <vt:lpstr>Arial</vt:lpstr>
      <vt:lpstr>Calibri</vt:lpstr>
      <vt:lpstr>Calibri Light</vt:lpstr>
      <vt:lpstr>Tema de Office</vt:lpstr>
      <vt:lpstr>1_Tema de Office</vt:lpstr>
      <vt:lpstr>Presentación de PowerPoint</vt:lpstr>
      <vt:lpstr>Metodología</vt:lpstr>
      <vt:lpstr>Metodología</vt:lpstr>
      <vt:lpstr>Metodología</vt:lpstr>
      <vt:lpstr>Metodología</vt:lpstr>
      <vt:lpstr>Objetivos</vt:lpstr>
      <vt:lpstr>Objetivos del estudio</vt:lpstr>
      <vt:lpstr>Revisión de Resultados</vt:lpstr>
      <vt:lpstr>1. Indicadores Generales</vt:lpstr>
      <vt:lpstr>Satisfacción Global Mutualidades </vt:lpstr>
      <vt:lpstr>Recomendación Global Mutualidades </vt:lpstr>
      <vt:lpstr>Motivos de Promoción – Evolutivo  </vt:lpstr>
      <vt:lpstr>Motivos de Promoción – Según mutualidad </vt:lpstr>
      <vt:lpstr>¿Qué Falta para Recomendar? – Evolutivo  </vt:lpstr>
      <vt:lpstr>¿Qué Falta para Recomendar? – Según mutualidad </vt:lpstr>
      <vt:lpstr>Motivos de Detracción – Evolutivo  </vt:lpstr>
      <vt:lpstr>Motivos de Detracción – Según mutualidad </vt:lpstr>
      <vt:lpstr>2. Indicadores Instancias de Contacto</vt:lpstr>
      <vt:lpstr>Indicadores Generales – Total Trabajadores</vt:lpstr>
      <vt:lpstr>Factores a Gestionar -  Total Industria </vt:lpstr>
      <vt:lpstr>2.1 Etapa de Admisión</vt:lpstr>
      <vt:lpstr>Satisfacción del Servicio en la etapa de Admisión</vt:lpstr>
      <vt:lpstr>Satisfacción del Servicio en la etapa de Admisión – Evaluación Atributos</vt:lpstr>
      <vt:lpstr>2.2 Etapa Atención Médica</vt:lpstr>
      <vt:lpstr>Satisfacción del Servicio durante Atención Médica</vt:lpstr>
      <vt:lpstr>Satisfacción del Servicio durante Atención Médica- Evaluación de Atributos</vt:lpstr>
      <vt:lpstr>Satisfacción con las Enfermeras</vt:lpstr>
      <vt:lpstr>2.3 Etapa de Exámenes, procedimientos y Entrega de Medicamentos</vt:lpstr>
      <vt:lpstr>Realización de Exámenes y/o Procedimientos </vt:lpstr>
      <vt:lpstr>Satisfacción del Servicio en el Área de Exámenes y Procedimientos</vt:lpstr>
      <vt:lpstr>Entrega de Medicamentos</vt:lpstr>
      <vt:lpstr>Satisfacción del Servicio en el Área de Entrega de Medicamentos </vt:lpstr>
      <vt:lpstr>2.4 Atención etapa de cierre de la o salida</vt:lpstr>
      <vt:lpstr>Satisfacción con Personal Administrativo al momento del Alta </vt:lpstr>
      <vt:lpstr>Satisfacción Personal Administrativo al momento del Alta – Evaluación Atributos</vt:lpstr>
      <vt:lpstr>Tiempo estimado en el centro asistencial</vt:lpstr>
      <vt:lpstr>3. Problemas</vt:lpstr>
      <vt:lpstr>Tasa de Problemas </vt:lpstr>
      <vt:lpstr>Tipo de problema</vt:lpstr>
      <vt:lpstr>Solución de Problemas </vt:lpstr>
      <vt:lpstr>Conclusiones</vt:lpstr>
      <vt:lpstr>Conclusiones</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Paula Muñoz</dc:creator>
  <cp:lastModifiedBy>Cristobal Fernandez</cp:lastModifiedBy>
  <cp:revision>189</cp:revision>
  <cp:lastPrinted>2018-11-28T18:51:38Z</cp:lastPrinted>
  <dcterms:created xsi:type="dcterms:W3CDTF">2018-07-18T20:32:17Z</dcterms:created>
  <dcterms:modified xsi:type="dcterms:W3CDTF">2021-02-22T16:26:06Z</dcterms:modified>
</cp:coreProperties>
</file>